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Arimo" panose="020B0604020202020204" charset="0"/>
      <p:regular r:id="rId13"/>
    </p:embeddedFont>
    <p:embeddedFont>
      <p:font typeface="Montserrat" panose="00000500000000000000" pitchFamily="2" charset="0"/>
      <p:regular r:id="rId14"/>
    </p:embeddedFont>
    <p:embeddedFont>
      <p:font typeface="Montserrat Extra-Bold" panose="020B0604020202020204" charset="0"/>
      <p:regular r:id="rId15"/>
    </p:embeddedFont>
    <p:embeddedFont>
      <p:font typeface="Montserrat Extra-Bold Italics" panose="020B0604020202020204" charset="0"/>
      <p:regular r:id="rId16"/>
    </p:embeddedFont>
    <p:embeddedFont>
      <p:font typeface="Open Sans Bold" panose="020B0604020202020204" charset="0"/>
      <p:regular r:id="rId17"/>
    </p:embeddedFont>
    <p:embeddedFont>
      <p:font typeface="Times Neue Roman" panose="020B0604020202020204" charset="0"/>
      <p:regular r:id="rId18"/>
    </p:embeddedFont>
    <p:embeddedFont>
      <p:font typeface="Times Neue Roman Bold" panose="020B0604020202020204" charset="0"/>
      <p:regular r:id="rId19"/>
    </p:embeddedFont>
    <p:embeddedFont>
      <p:font typeface="Times Neue Roman Bold Italics" panose="020B0604020202020204" charset="0"/>
      <p:regular r:id="rId20"/>
    </p:embeddedFont>
    <p:embeddedFont>
      <p:font typeface="Times Neue Roman Italics"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4" d="100"/>
          <a:sy n="44" d="100"/>
        </p:scale>
        <p:origin x="1716"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presProps" Target="presProps.xml"/></Relationships>
</file>

<file path=ppt/media/image1.png>
</file>

<file path=ppt/media/image10.png>
</file>

<file path=ppt/media/image11.png>
</file>

<file path=ppt/media/image12.svg>
</file>

<file path=ppt/media/image13.png>
</file>

<file path=ppt/media/image14.png>
</file>

<file path=ppt/media/image15.svg>
</file>

<file path=ppt/media/image16.jpeg>
</file>

<file path=ppt/media/image17.pn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svg>
</file>

<file path=ppt/media/image4.jpeg>
</file>

<file path=ppt/media/image5.png>
</file>

<file path=ppt/media/image6.sv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44E521-0995-489D-AFB5-8BA8A3229B23}" type="datetimeFigureOut">
              <a:rPr lang="en-IN" smtClean="0"/>
              <a:t>06-02-2024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B23EFE-3752-4970-99A5-1480B74BFDED}" type="slidenum">
              <a:rPr lang="en-IN" smtClean="0"/>
              <a:t>‹#›</a:t>
            </a:fld>
            <a:endParaRPr lang="en-IN"/>
          </a:p>
        </p:txBody>
      </p:sp>
    </p:spTree>
    <p:extLst>
      <p:ext uri="{BB962C8B-B14F-4D97-AF65-F5344CB8AC3E}">
        <p14:creationId xmlns:p14="http://schemas.microsoft.com/office/powerpoint/2010/main" val="28619448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4B23EFE-3752-4970-99A5-1480B74BFDED}" type="slidenum">
              <a:rPr lang="en-IN" smtClean="0"/>
              <a:t>4</a:t>
            </a:fld>
            <a:endParaRPr lang="en-IN"/>
          </a:p>
        </p:txBody>
      </p:sp>
    </p:spTree>
    <p:extLst>
      <p:ext uri="{BB962C8B-B14F-4D97-AF65-F5344CB8AC3E}">
        <p14:creationId xmlns:p14="http://schemas.microsoft.com/office/powerpoint/2010/main" val="28377928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3.svg"/><Relationship Id="rId7" Type="http://schemas.openxmlformats.org/officeDocument/2006/relationships/image" Target="../media/image25.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24.png"/><Relationship Id="rId11" Type="http://schemas.openxmlformats.org/officeDocument/2006/relationships/image" Target="../media/image29.svg"/><Relationship Id="rId5" Type="http://schemas.openxmlformats.org/officeDocument/2006/relationships/image" Target="../media/image23.svg"/><Relationship Id="rId10" Type="http://schemas.openxmlformats.org/officeDocument/2006/relationships/image" Target="../media/image28.png"/><Relationship Id="rId4" Type="http://schemas.openxmlformats.org/officeDocument/2006/relationships/image" Target="../media/image22.png"/><Relationship Id="rId9" Type="http://schemas.openxmlformats.org/officeDocument/2006/relationships/image" Target="../media/image27.svg"/></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jpeg"/></Relationships>
</file>

<file path=ppt/slides/_rels/slide9.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7.xml"/><Relationship Id="rId5" Type="http://schemas.openxmlformats.org/officeDocument/2006/relationships/image" Target="../media/image21.sv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5855" r="2458" b="40250"/>
          <a:stretch>
            <a:fillRect/>
          </a:stretch>
        </p:blipFill>
        <p:spPr>
          <a:xfrm>
            <a:off x="0" y="0"/>
            <a:ext cx="18288000" cy="10287000"/>
          </a:xfrm>
          <a:prstGeom prst="rect">
            <a:avLst/>
          </a:prstGeom>
        </p:spPr>
      </p:pic>
      <p:sp>
        <p:nvSpPr>
          <p:cNvPr id="3" name="AutoShape 3"/>
          <p:cNvSpPr/>
          <p:nvPr/>
        </p:nvSpPr>
        <p:spPr>
          <a:xfrm rot="-7020778">
            <a:off x="-6402716" y="821505"/>
            <a:ext cx="16230600" cy="10441156"/>
          </a:xfrm>
          <a:prstGeom prst="rect">
            <a:avLst/>
          </a:prstGeom>
          <a:solidFill>
            <a:srgbClr val="213559"/>
          </a:solidFill>
        </p:spPr>
      </p:sp>
      <p:sp>
        <p:nvSpPr>
          <p:cNvPr id="4" name="AutoShape 4"/>
          <p:cNvSpPr/>
          <p:nvPr/>
        </p:nvSpPr>
        <p:spPr>
          <a:xfrm rot="-7020778">
            <a:off x="-7861675" y="821505"/>
            <a:ext cx="16230600" cy="10441156"/>
          </a:xfrm>
          <a:prstGeom prst="rect">
            <a:avLst/>
          </a:prstGeom>
          <a:solidFill>
            <a:srgbClr val="263F6B"/>
          </a:solidFill>
        </p:spPr>
      </p:sp>
      <p:pic>
        <p:nvPicPr>
          <p:cNvPr id="5" name="Picture 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8700" y="1028700"/>
            <a:ext cx="1783058" cy="295015"/>
          </a:xfrm>
          <a:prstGeom prst="rect">
            <a:avLst/>
          </a:prstGeom>
        </p:spPr>
      </p:pic>
      <p:sp>
        <p:nvSpPr>
          <p:cNvPr id="6" name="AutoShape 6"/>
          <p:cNvSpPr/>
          <p:nvPr/>
        </p:nvSpPr>
        <p:spPr>
          <a:xfrm>
            <a:off x="-1536273" y="4580698"/>
            <a:ext cx="5244233" cy="0"/>
          </a:xfrm>
          <a:prstGeom prst="line">
            <a:avLst/>
          </a:prstGeom>
          <a:ln w="19050" cap="rnd">
            <a:solidFill>
              <a:srgbClr val="FFFFFF"/>
            </a:solidFill>
            <a:prstDash val="solid"/>
            <a:headEnd type="none" w="sm" len="sm"/>
            <a:tailEnd type="none" w="sm" len="sm"/>
          </a:ln>
        </p:spPr>
      </p:sp>
      <p:sp>
        <p:nvSpPr>
          <p:cNvPr id="7" name="AutoShape 7"/>
          <p:cNvSpPr/>
          <p:nvPr/>
        </p:nvSpPr>
        <p:spPr>
          <a:xfrm>
            <a:off x="-2298994" y="9582841"/>
            <a:ext cx="9005773" cy="0"/>
          </a:xfrm>
          <a:prstGeom prst="line">
            <a:avLst/>
          </a:prstGeom>
          <a:ln w="19050" cap="rnd">
            <a:solidFill>
              <a:srgbClr val="FFFFFF"/>
            </a:solidFill>
            <a:prstDash val="solid"/>
            <a:headEnd type="none" w="sm" len="sm"/>
            <a:tailEnd type="none" w="sm" len="sm"/>
          </a:ln>
        </p:spPr>
      </p:sp>
      <p:sp>
        <p:nvSpPr>
          <p:cNvPr id="8" name="AutoShape 8"/>
          <p:cNvSpPr/>
          <p:nvPr/>
        </p:nvSpPr>
        <p:spPr>
          <a:xfrm>
            <a:off x="-3516288" y="3712270"/>
            <a:ext cx="5720180" cy="0"/>
          </a:xfrm>
          <a:prstGeom prst="line">
            <a:avLst/>
          </a:prstGeom>
          <a:ln w="19050" cap="rnd">
            <a:solidFill>
              <a:srgbClr val="FFFFFF"/>
            </a:solidFill>
            <a:prstDash val="solid"/>
            <a:headEnd type="none" w="sm" len="sm"/>
            <a:tailEnd type="none" w="sm" len="sm"/>
          </a:ln>
        </p:spPr>
      </p:sp>
      <p:sp>
        <p:nvSpPr>
          <p:cNvPr id="9" name="AutoShape 9"/>
          <p:cNvSpPr/>
          <p:nvPr/>
        </p:nvSpPr>
        <p:spPr>
          <a:xfrm>
            <a:off x="3066191" y="2823187"/>
            <a:ext cx="930938" cy="0"/>
          </a:xfrm>
          <a:prstGeom prst="line">
            <a:avLst/>
          </a:prstGeom>
          <a:ln w="19050" cap="rnd">
            <a:solidFill>
              <a:srgbClr val="FFFFFF"/>
            </a:solidFill>
            <a:prstDash val="solid"/>
            <a:headEnd type="none" w="sm" len="sm"/>
            <a:tailEnd type="none" w="sm" len="sm"/>
          </a:ln>
        </p:spPr>
      </p:sp>
      <p:sp>
        <p:nvSpPr>
          <p:cNvPr id="10" name="AutoShape 10"/>
          <p:cNvSpPr/>
          <p:nvPr/>
        </p:nvSpPr>
        <p:spPr>
          <a:xfrm>
            <a:off x="628699" y="2392260"/>
            <a:ext cx="1291530" cy="0"/>
          </a:xfrm>
          <a:prstGeom prst="line">
            <a:avLst/>
          </a:prstGeom>
          <a:ln w="19050" cap="rnd">
            <a:solidFill>
              <a:srgbClr val="FFFFFF"/>
            </a:solidFill>
            <a:prstDash val="solid"/>
            <a:headEnd type="none" w="sm" len="sm"/>
            <a:tailEnd type="none" w="sm" len="sm"/>
          </a:ln>
        </p:spPr>
      </p:sp>
      <p:pic>
        <p:nvPicPr>
          <p:cNvPr id="11" name="Picture 11"/>
          <p:cNvPicPr>
            <a:picLocks noChangeAspect="1"/>
          </p:cNvPicPr>
          <p:nvPr/>
        </p:nvPicPr>
        <p:blipFill>
          <a:blip r:embed="rId5"/>
          <a:srcRect t="3543" r="1466" b="20718"/>
          <a:stretch>
            <a:fillRect/>
          </a:stretch>
        </p:blipFill>
        <p:spPr>
          <a:xfrm>
            <a:off x="0" y="2015840"/>
            <a:ext cx="5483896" cy="2810160"/>
          </a:xfrm>
          <a:prstGeom prst="rect">
            <a:avLst/>
          </a:prstGeom>
        </p:spPr>
      </p:pic>
      <p:sp>
        <p:nvSpPr>
          <p:cNvPr id="12" name="TextBox 12"/>
          <p:cNvSpPr txBox="1"/>
          <p:nvPr/>
        </p:nvSpPr>
        <p:spPr>
          <a:xfrm>
            <a:off x="1712584" y="5796189"/>
            <a:ext cx="10799778" cy="3355341"/>
          </a:xfrm>
          <a:prstGeom prst="rect">
            <a:avLst/>
          </a:prstGeom>
        </p:spPr>
        <p:txBody>
          <a:bodyPr lIns="0" tIns="0" rIns="0" bIns="0" rtlCol="0" anchor="t">
            <a:spAutoFit/>
          </a:bodyPr>
          <a:lstStyle/>
          <a:p>
            <a:pPr>
              <a:lnSpc>
                <a:spcPts val="8455"/>
              </a:lnSpc>
            </a:pPr>
            <a:r>
              <a:rPr lang="en-US" sz="9500" spc="-560" dirty="0">
                <a:solidFill>
                  <a:srgbClr val="FFFFFF"/>
                </a:solidFill>
                <a:latin typeface="Times Neue Roman Italics"/>
              </a:rPr>
              <a:t>PREDICTING THE STATUS OF THE INTERVIEW</a:t>
            </a:r>
          </a:p>
        </p:txBody>
      </p:sp>
      <p:sp>
        <p:nvSpPr>
          <p:cNvPr id="13" name="TextBox 13"/>
          <p:cNvSpPr txBox="1"/>
          <p:nvPr/>
        </p:nvSpPr>
        <p:spPr>
          <a:xfrm>
            <a:off x="14148741" y="8891535"/>
            <a:ext cx="3770786" cy="782137"/>
          </a:xfrm>
          <a:prstGeom prst="rect">
            <a:avLst/>
          </a:prstGeom>
        </p:spPr>
        <p:txBody>
          <a:bodyPr lIns="0" tIns="0" rIns="0" bIns="0" rtlCol="0" anchor="t">
            <a:spAutoFit/>
          </a:bodyPr>
          <a:lstStyle/>
          <a:p>
            <a:pPr algn="r">
              <a:lnSpc>
                <a:spcPts val="3010"/>
              </a:lnSpc>
            </a:pPr>
            <a:r>
              <a:rPr lang="en-US" sz="3071" spc="61" dirty="0">
                <a:solidFill>
                  <a:srgbClr val="FFFFFF"/>
                </a:solidFill>
                <a:latin typeface="Times Neue Roman Bold Italics"/>
              </a:rPr>
              <a:t>PRESENTING  BY Harikrishna K</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63F6B"/>
        </a:solidFill>
        <a:effectLst/>
      </p:bgPr>
    </p:bg>
    <p:spTree>
      <p:nvGrpSpPr>
        <p:cNvPr id="1" name=""/>
        <p:cNvGrpSpPr/>
        <p:nvPr/>
      </p:nvGrpSpPr>
      <p:grpSpPr>
        <a:xfrm>
          <a:off x="0" y="0"/>
          <a:ext cx="0" cy="0"/>
          <a:chOff x="0" y="0"/>
          <a:chExt cx="0" cy="0"/>
        </a:xfrm>
      </p:grpSpPr>
      <p:sp>
        <p:nvSpPr>
          <p:cNvPr id="2" name="AutoShape 2"/>
          <p:cNvSpPr/>
          <p:nvPr/>
        </p:nvSpPr>
        <p:spPr>
          <a:xfrm rot="-1753206">
            <a:off x="-1144360" y="5009506"/>
            <a:ext cx="25783492" cy="9586163"/>
          </a:xfrm>
          <a:prstGeom prst="rect">
            <a:avLst/>
          </a:prstGeom>
          <a:solidFill>
            <a:srgbClr val="000000">
              <a:alpha val="6667"/>
            </a:srgbClr>
          </a:solidFill>
        </p:spPr>
      </p:sp>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28700" y="1028700"/>
            <a:ext cx="1783058" cy="295015"/>
          </a:xfrm>
          <a:prstGeom prst="rect">
            <a:avLst/>
          </a:prstGeom>
        </p:spPr>
      </p:pic>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5476242" y="8956802"/>
            <a:ext cx="1783058" cy="295015"/>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7494137" y="698454"/>
            <a:ext cx="2556816" cy="2575547"/>
          </a:xfrm>
          <a:prstGeom prst="rect">
            <a:avLst/>
          </a:prstGeom>
        </p:spPr>
      </p:pic>
      <p:pic>
        <p:nvPicPr>
          <p:cNvPr id="6" name="Picture 6"/>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979461" y="9578419"/>
            <a:ext cx="2556816" cy="2575547"/>
          </a:xfrm>
          <a:prstGeom prst="rect">
            <a:avLst/>
          </a:prstGeom>
        </p:spPr>
      </p:pic>
      <p:sp>
        <p:nvSpPr>
          <p:cNvPr id="7" name="AutoShape 7"/>
          <p:cNvSpPr/>
          <p:nvPr/>
        </p:nvSpPr>
        <p:spPr>
          <a:xfrm>
            <a:off x="1028700" y="8302951"/>
            <a:ext cx="16230600" cy="169519"/>
          </a:xfrm>
          <a:prstGeom prst="rect">
            <a:avLst/>
          </a:prstGeom>
          <a:solidFill>
            <a:srgbClr val="FFFFFF"/>
          </a:solidFill>
        </p:spPr>
      </p:sp>
      <p:sp>
        <p:nvSpPr>
          <p:cNvPr id="8" name="AutoShape 8"/>
          <p:cNvSpPr/>
          <p:nvPr/>
        </p:nvSpPr>
        <p:spPr>
          <a:xfrm>
            <a:off x="1028700" y="1814529"/>
            <a:ext cx="16230600" cy="169519"/>
          </a:xfrm>
          <a:prstGeom prst="rect">
            <a:avLst/>
          </a:prstGeom>
          <a:solidFill>
            <a:srgbClr val="FFFFFF"/>
          </a:solidFill>
        </p:spPr>
      </p:sp>
      <p:pic>
        <p:nvPicPr>
          <p:cNvPr id="9" name="Picture 9"/>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1342372" y="5975637"/>
            <a:ext cx="631624" cy="631624"/>
          </a:xfrm>
          <a:prstGeom prst="rect">
            <a:avLst/>
          </a:prstGeom>
        </p:spPr>
      </p:pic>
      <p:pic>
        <p:nvPicPr>
          <p:cNvPr id="10" name="Picture 10"/>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1346265" y="4874355"/>
            <a:ext cx="662375" cy="626773"/>
          </a:xfrm>
          <a:prstGeom prst="rect">
            <a:avLst/>
          </a:prstGeom>
        </p:spPr>
      </p:pic>
      <p:pic>
        <p:nvPicPr>
          <p:cNvPr id="11" name="Picture 11"/>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11240297" y="6893757"/>
            <a:ext cx="835775" cy="835775"/>
          </a:xfrm>
          <a:prstGeom prst="rect">
            <a:avLst/>
          </a:prstGeom>
        </p:spPr>
      </p:pic>
      <p:sp>
        <p:nvSpPr>
          <p:cNvPr id="12" name="TextBox 12"/>
          <p:cNvSpPr txBox="1"/>
          <p:nvPr/>
        </p:nvSpPr>
        <p:spPr>
          <a:xfrm>
            <a:off x="1028700" y="2926758"/>
            <a:ext cx="7727311" cy="3919136"/>
          </a:xfrm>
          <a:prstGeom prst="rect">
            <a:avLst/>
          </a:prstGeom>
        </p:spPr>
        <p:txBody>
          <a:bodyPr lIns="0" tIns="0" rIns="0" bIns="0" rtlCol="0" anchor="t">
            <a:spAutoFit/>
          </a:bodyPr>
          <a:lstStyle/>
          <a:p>
            <a:pPr>
              <a:lnSpc>
                <a:spcPts val="14898"/>
              </a:lnSpc>
            </a:pPr>
            <a:r>
              <a:rPr lang="en-US" sz="16194" spc="-955" dirty="0">
                <a:solidFill>
                  <a:srgbClr val="FFFFFF"/>
                </a:solidFill>
                <a:latin typeface="Montserrat Extra-Bold"/>
              </a:rPr>
              <a:t>THANK YOU</a:t>
            </a:r>
          </a:p>
        </p:txBody>
      </p:sp>
      <p:sp>
        <p:nvSpPr>
          <p:cNvPr id="13" name="TextBox 13"/>
          <p:cNvSpPr txBox="1"/>
          <p:nvPr/>
        </p:nvSpPr>
        <p:spPr>
          <a:xfrm>
            <a:off x="1028700" y="7225977"/>
            <a:ext cx="6453627" cy="503555"/>
          </a:xfrm>
          <a:prstGeom prst="rect">
            <a:avLst/>
          </a:prstGeom>
        </p:spPr>
        <p:txBody>
          <a:bodyPr lIns="0" tIns="0" rIns="0" bIns="0" rtlCol="0" anchor="t">
            <a:spAutoFit/>
          </a:bodyPr>
          <a:lstStyle/>
          <a:p>
            <a:pPr>
              <a:lnSpc>
                <a:spcPts val="4029"/>
              </a:lnSpc>
            </a:pPr>
            <a:r>
              <a:rPr lang="en-US" sz="3099">
                <a:solidFill>
                  <a:srgbClr val="FFFFFF"/>
                </a:solidFill>
                <a:latin typeface="Times Neue Roman Italics"/>
              </a:rPr>
              <a:t>I look forward to working with you</a:t>
            </a:r>
          </a:p>
        </p:txBody>
      </p:sp>
      <p:sp>
        <p:nvSpPr>
          <p:cNvPr id="14" name="TextBox 14"/>
          <p:cNvSpPr txBox="1"/>
          <p:nvPr/>
        </p:nvSpPr>
        <p:spPr>
          <a:xfrm>
            <a:off x="11303495" y="3002338"/>
            <a:ext cx="3870795" cy="657226"/>
          </a:xfrm>
          <a:prstGeom prst="rect">
            <a:avLst/>
          </a:prstGeom>
        </p:spPr>
        <p:txBody>
          <a:bodyPr lIns="0" tIns="0" rIns="0" bIns="0" rtlCol="0" anchor="t">
            <a:spAutoFit/>
          </a:bodyPr>
          <a:lstStyle/>
          <a:p>
            <a:pPr>
              <a:lnSpc>
                <a:spcPts val="5609"/>
              </a:lnSpc>
            </a:pPr>
            <a:r>
              <a:rPr lang="en-US" sz="3299">
                <a:solidFill>
                  <a:srgbClr val="FFFFFF"/>
                </a:solidFill>
                <a:latin typeface="Montserrat Extra-Bold Italics"/>
              </a:rPr>
              <a:t>PERSONAL INFO</a:t>
            </a:r>
          </a:p>
        </p:txBody>
      </p:sp>
      <p:sp>
        <p:nvSpPr>
          <p:cNvPr id="15" name="TextBox 15"/>
          <p:cNvSpPr txBox="1"/>
          <p:nvPr/>
        </p:nvSpPr>
        <p:spPr>
          <a:xfrm>
            <a:off x="12358495" y="5858062"/>
            <a:ext cx="2815795" cy="619125"/>
          </a:xfrm>
          <a:prstGeom prst="rect">
            <a:avLst/>
          </a:prstGeom>
        </p:spPr>
        <p:txBody>
          <a:bodyPr lIns="0" tIns="0" rIns="0" bIns="0" rtlCol="0" anchor="t">
            <a:spAutoFit/>
          </a:bodyPr>
          <a:lstStyle/>
          <a:p>
            <a:pPr>
              <a:lnSpc>
                <a:spcPts val="5624"/>
              </a:lnSpc>
            </a:pPr>
            <a:r>
              <a:rPr lang="en-US" sz="2499" spc="49" dirty="0">
                <a:solidFill>
                  <a:srgbClr val="FFFFFF"/>
                </a:solidFill>
                <a:latin typeface="Times Neue Roman"/>
              </a:rPr>
              <a:t>+91 8247682383</a:t>
            </a:r>
          </a:p>
        </p:txBody>
      </p:sp>
      <p:sp>
        <p:nvSpPr>
          <p:cNvPr id="16" name="TextBox 16"/>
          <p:cNvSpPr txBox="1"/>
          <p:nvPr/>
        </p:nvSpPr>
        <p:spPr>
          <a:xfrm>
            <a:off x="12358495" y="6859207"/>
            <a:ext cx="4939683" cy="668656"/>
          </a:xfrm>
          <a:prstGeom prst="rect">
            <a:avLst/>
          </a:prstGeom>
        </p:spPr>
        <p:txBody>
          <a:bodyPr lIns="0" tIns="0" rIns="0" bIns="0" rtlCol="0" anchor="t">
            <a:spAutoFit/>
          </a:bodyPr>
          <a:lstStyle/>
          <a:p>
            <a:pPr>
              <a:lnSpc>
                <a:spcPts val="6074"/>
              </a:lnSpc>
            </a:pPr>
            <a:r>
              <a:rPr lang="en-US" sz="2699" spc="53" dirty="0">
                <a:solidFill>
                  <a:srgbClr val="FFFFFF"/>
                </a:solidFill>
                <a:latin typeface="Times Neue Roman"/>
              </a:rPr>
              <a:t>hariisname@gmail.com</a:t>
            </a:r>
          </a:p>
        </p:txBody>
      </p:sp>
      <p:sp>
        <p:nvSpPr>
          <p:cNvPr id="17" name="TextBox 17"/>
          <p:cNvSpPr txBox="1"/>
          <p:nvPr/>
        </p:nvSpPr>
        <p:spPr>
          <a:xfrm>
            <a:off x="11658184" y="4826730"/>
            <a:ext cx="6392174" cy="895985"/>
          </a:xfrm>
          <a:prstGeom prst="rect">
            <a:avLst/>
          </a:prstGeom>
        </p:spPr>
        <p:txBody>
          <a:bodyPr lIns="0" tIns="0" rIns="0" bIns="0" rtlCol="0" anchor="t">
            <a:spAutoFit/>
          </a:bodyPr>
          <a:lstStyle/>
          <a:p>
            <a:pPr algn="ctr">
              <a:lnSpc>
                <a:spcPts val="3640"/>
              </a:lnSpc>
            </a:pPr>
            <a:r>
              <a:rPr lang="en-US" sz="2600">
                <a:solidFill>
                  <a:srgbClr val="FFFFFF"/>
                </a:solidFill>
                <a:latin typeface="Times Neue Roman"/>
              </a:rPr>
              <a:t>#72, 4th main, 11th cross Bapujinagar, Bangalore 560026</a:t>
            </a:r>
          </a:p>
        </p:txBody>
      </p:sp>
      <p:sp>
        <p:nvSpPr>
          <p:cNvPr id="18" name="TextBox 18"/>
          <p:cNvSpPr txBox="1"/>
          <p:nvPr/>
        </p:nvSpPr>
        <p:spPr>
          <a:xfrm>
            <a:off x="10938345" y="3854173"/>
            <a:ext cx="4235945" cy="596900"/>
          </a:xfrm>
          <a:prstGeom prst="rect">
            <a:avLst/>
          </a:prstGeom>
        </p:spPr>
        <p:txBody>
          <a:bodyPr lIns="0" tIns="0" rIns="0" bIns="0" rtlCol="0" anchor="t">
            <a:spAutoFit/>
          </a:bodyPr>
          <a:lstStyle/>
          <a:p>
            <a:pPr algn="ctr">
              <a:lnSpc>
                <a:spcPts val="4899"/>
              </a:lnSpc>
            </a:pPr>
            <a:r>
              <a:rPr lang="en-US" sz="3499" dirty="0">
                <a:solidFill>
                  <a:srgbClr val="FFFFFF"/>
                </a:solidFill>
                <a:latin typeface="Times Neue Roman"/>
              </a:rPr>
              <a:t>Name : Harikrishna K</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rot="-1753206">
            <a:off x="-1113304" y="4354356"/>
            <a:ext cx="25783492" cy="9586163"/>
          </a:xfrm>
          <a:prstGeom prst="rect">
            <a:avLst/>
          </a:prstGeom>
          <a:solidFill>
            <a:srgbClr val="545454">
              <a:alpha val="4706"/>
            </a:srgbClr>
          </a:solidFill>
        </p:spPr>
      </p:sp>
      <p:pic>
        <p:nvPicPr>
          <p:cNvPr id="3" name="Picture 3"/>
          <p:cNvPicPr>
            <a:picLocks noChangeAspect="1"/>
          </p:cNvPicPr>
          <p:nvPr/>
        </p:nvPicPr>
        <p:blipFill>
          <a:blip r:embed="rId2">
            <a:alphaModFix amt="1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6305562" y="-995510"/>
            <a:ext cx="12278020" cy="12278020"/>
          </a:xfrm>
          <a:prstGeom prst="rect">
            <a:avLst/>
          </a:prstGeom>
        </p:spPr>
      </p:pic>
      <p:sp>
        <p:nvSpPr>
          <p:cNvPr id="4" name="AutoShape 4"/>
          <p:cNvSpPr/>
          <p:nvPr/>
        </p:nvSpPr>
        <p:spPr>
          <a:xfrm>
            <a:off x="1028700" y="3703457"/>
            <a:ext cx="16230600" cy="5554843"/>
          </a:xfrm>
          <a:prstGeom prst="rect">
            <a:avLst/>
          </a:prstGeom>
          <a:solidFill>
            <a:srgbClr val="213559"/>
          </a:solidFill>
        </p:spPr>
      </p:sp>
      <p:grpSp>
        <p:nvGrpSpPr>
          <p:cNvPr id="5" name="Group 5"/>
          <p:cNvGrpSpPr>
            <a:grpSpLocks noChangeAspect="1"/>
          </p:cNvGrpSpPr>
          <p:nvPr/>
        </p:nvGrpSpPr>
        <p:grpSpPr>
          <a:xfrm>
            <a:off x="9639230" y="-203728"/>
            <a:ext cx="8944351" cy="10694456"/>
            <a:chOff x="0" y="0"/>
            <a:chExt cx="8603361" cy="10286746"/>
          </a:xfrm>
        </p:grpSpPr>
        <p:sp>
          <p:nvSpPr>
            <p:cNvPr id="6" name="Freeform 6"/>
            <p:cNvSpPr/>
            <p:nvPr/>
          </p:nvSpPr>
          <p:spPr>
            <a:xfrm>
              <a:off x="-2794" y="-128"/>
              <a:ext cx="8606155" cy="10286874"/>
            </a:xfrm>
            <a:custGeom>
              <a:avLst/>
              <a:gdLst/>
              <a:ahLst/>
              <a:cxnLst/>
              <a:rect l="l" t="t" r="r" b="b"/>
              <a:pathLst>
                <a:path w="8606155" h="10286874">
                  <a:moveTo>
                    <a:pt x="8606155" y="10251441"/>
                  </a:moveTo>
                  <a:cubicBezTo>
                    <a:pt x="8606155" y="10284588"/>
                    <a:pt x="8595487" y="10286874"/>
                    <a:pt x="8567674" y="10286874"/>
                  </a:cubicBezTo>
                  <a:cubicBezTo>
                    <a:pt x="5713094" y="10286239"/>
                    <a:pt x="2858643" y="10286239"/>
                    <a:pt x="4064" y="10286239"/>
                  </a:cubicBezTo>
                  <a:cubicBezTo>
                    <a:pt x="0" y="10272396"/>
                    <a:pt x="6350" y="10259823"/>
                    <a:pt x="9271" y="10246996"/>
                  </a:cubicBezTo>
                  <a:cubicBezTo>
                    <a:pt x="134747" y="9685402"/>
                    <a:pt x="260350" y="9123935"/>
                    <a:pt x="386207" y="8562467"/>
                  </a:cubicBezTo>
                  <a:cubicBezTo>
                    <a:pt x="565658" y="7761986"/>
                    <a:pt x="745490" y="6961633"/>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6"/>
                    <a:pt x="8605139" y="6846317"/>
                    <a:pt x="8606155" y="10251441"/>
                  </a:cubicBezTo>
                  <a:close/>
                </a:path>
              </a:pathLst>
            </a:custGeom>
            <a:blipFill>
              <a:blip r:embed="rId4"/>
              <a:stretch>
                <a:fillRect l="-28801" r="-50549"/>
              </a:stretch>
            </a:blipFill>
          </p:spPr>
        </p:sp>
      </p:grpSp>
      <p:sp>
        <p:nvSpPr>
          <p:cNvPr id="7" name="TextBox 7"/>
          <p:cNvSpPr txBox="1"/>
          <p:nvPr/>
        </p:nvSpPr>
        <p:spPr>
          <a:xfrm>
            <a:off x="1028700" y="1200150"/>
            <a:ext cx="5935366" cy="2097024"/>
          </a:xfrm>
          <a:prstGeom prst="rect">
            <a:avLst/>
          </a:prstGeom>
        </p:spPr>
        <p:txBody>
          <a:bodyPr lIns="0" tIns="0" rIns="0" bIns="0" rtlCol="0" anchor="t">
            <a:spAutoFit/>
          </a:bodyPr>
          <a:lstStyle/>
          <a:p>
            <a:pPr>
              <a:lnSpc>
                <a:spcPts val="8071"/>
              </a:lnSpc>
            </a:pPr>
            <a:r>
              <a:rPr lang="en-US" sz="8236" spc="-485" dirty="0">
                <a:solidFill>
                  <a:srgbClr val="263F6B"/>
                </a:solidFill>
                <a:latin typeface="Montserrat Extra-Bold Italics"/>
              </a:rPr>
              <a:t>TABLE OF CONTENTS</a:t>
            </a:r>
          </a:p>
        </p:txBody>
      </p:sp>
      <p:pic>
        <p:nvPicPr>
          <p:cNvPr id="8"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5476242" y="8956802"/>
            <a:ext cx="1783058" cy="295015"/>
          </a:xfrm>
          <a:prstGeom prst="rect">
            <a:avLst/>
          </a:prstGeom>
        </p:spPr>
      </p:pic>
      <p:sp>
        <p:nvSpPr>
          <p:cNvPr id="9" name="TextBox 9"/>
          <p:cNvSpPr txBox="1"/>
          <p:nvPr/>
        </p:nvSpPr>
        <p:spPr>
          <a:xfrm>
            <a:off x="1326708" y="4213430"/>
            <a:ext cx="5802921" cy="3284220"/>
          </a:xfrm>
          <a:prstGeom prst="rect">
            <a:avLst/>
          </a:prstGeom>
        </p:spPr>
        <p:txBody>
          <a:bodyPr lIns="0" tIns="0" rIns="0" bIns="0" rtlCol="0" anchor="t">
            <a:spAutoFit/>
          </a:bodyPr>
          <a:lstStyle/>
          <a:p>
            <a:pPr marL="690881" lvl="1" indent="-345440">
              <a:lnSpc>
                <a:spcPts val="5280"/>
              </a:lnSpc>
              <a:buFont typeface="Arial"/>
              <a:buChar char="•"/>
            </a:pPr>
            <a:r>
              <a:rPr lang="en-US" sz="3200" spc="64" dirty="0">
                <a:solidFill>
                  <a:srgbClr val="FFFFFF"/>
                </a:solidFill>
                <a:latin typeface="Times Neue Roman"/>
              </a:rPr>
              <a:t>Problem Overview</a:t>
            </a:r>
          </a:p>
          <a:p>
            <a:pPr marL="690881" lvl="1" indent="-345440">
              <a:lnSpc>
                <a:spcPts val="5280"/>
              </a:lnSpc>
              <a:buFont typeface="Arial"/>
              <a:buChar char="•"/>
            </a:pPr>
            <a:r>
              <a:rPr lang="en-US" sz="3200" spc="64" dirty="0">
                <a:solidFill>
                  <a:srgbClr val="FFFFFF"/>
                </a:solidFill>
                <a:latin typeface="Times Neue Roman"/>
              </a:rPr>
              <a:t>Data Description</a:t>
            </a:r>
          </a:p>
          <a:p>
            <a:pPr marL="690881" lvl="1" indent="-345440">
              <a:lnSpc>
                <a:spcPts val="5280"/>
              </a:lnSpc>
              <a:buFont typeface="Arial"/>
              <a:buChar char="•"/>
            </a:pPr>
            <a:r>
              <a:rPr lang="en-US" sz="3200" spc="64" dirty="0">
                <a:solidFill>
                  <a:srgbClr val="FFFFFF"/>
                </a:solidFill>
                <a:latin typeface="Times Neue Roman"/>
              </a:rPr>
              <a:t>Overall Solution Approach</a:t>
            </a:r>
          </a:p>
          <a:p>
            <a:pPr marL="690881" lvl="1" indent="-345440">
              <a:lnSpc>
                <a:spcPts val="5280"/>
              </a:lnSpc>
              <a:buFont typeface="Arial"/>
              <a:buChar char="•"/>
            </a:pPr>
            <a:r>
              <a:rPr lang="en-US" sz="3200" spc="64" dirty="0">
                <a:solidFill>
                  <a:srgbClr val="FFFFFF"/>
                </a:solidFill>
                <a:latin typeface="Times Neue Roman"/>
              </a:rPr>
              <a:t>Key Findings</a:t>
            </a:r>
          </a:p>
          <a:p>
            <a:pPr marL="690881" lvl="1" indent="-345440">
              <a:lnSpc>
                <a:spcPts val="5280"/>
              </a:lnSpc>
              <a:buFont typeface="Arial"/>
              <a:buChar char="•"/>
            </a:pPr>
            <a:r>
              <a:rPr lang="en-US" sz="3200" spc="64" dirty="0">
                <a:solidFill>
                  <a:srgbClr val="FFFFFF"/>
                </a:solidFill>
                <a:latin typeface="Times Neue Roman"/>
              </a:rPr>
              <a:t>Model </a:t>
            </a:r>
            <a:r>
              <a:rPr lang="en-US" sz="3200" spc="64" dirty="0" err="1">
                <a:solidFill>
                  <a:srgbClr val="FFFFFF"/>
                </a:solidFill>
                <a:latin typeface="Times Neue Roman"/>
              </a:rPr>
              <a:t>Comparision</a:t>
            </a:r>
            <a:endParaRPr lang="en-US" sz="3200" spc="64" dirty="0">
              <a:solidFill>
                <a:srgbClr val="FFFFFF"/>
              </a:solidFill>
              <a:latin typeface="Times Neue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rot="-1753206">
            <a:off x="-1113304" y="4354356"/>
            <a:ext cx="25783492" cy="9586163"/>
          </a:xfrm>
          <a:prstGeom prst="rect">
            <a:avLst/>
          </a:prstGeom>
          <a:solidFill>
            <a:srgbClr val="545454">
              <a:alpha val="4706"/>
            </a:srgbClr>
          </a:solidFill>
        </p:spPr>
      </p:sp>
      <p:pic>
        <p:nvPicPr>
          <p:cNvPr id="3" name="Picture 3"/>
          <p:cNvPicPr>
            <a:picLocks noChangeAspect="1"/>
          </p:cNvPicPr>
          <p:nvPr/>
        </p:nvPicPr>
        <p:blipFill>
          <a:blip r:embed="rId2">
            <a:alphaModFix amt="1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6305562" y="-995510"/>
            <a:ext cx="12278020" cy="12278020"/>
          </a:xfrm>
          <a:prstGeom prst="rect">
            <a:avLst/>
          </a:prstGeom>
        </p:spPr>
      </p:pic>
      <p:sp>
        <p:nvSpPr>
          <p:cNvPr id="4" name="AutoShape 4"/>
          <p:cNvSpPr/>
          <p:nvPr/>
        </p:nvSpPr>
        <p:spPr>
          <a:xfrm>
            <a:off x="1058656" y="1798435"/>
            <a:ext cx="16230600" cy="8094872"/>
          </a:xfrm>
          <a:prstGeom prst="rect">
            <a:avLst/>
          </a:prstGeom>
          <a:solidFill>
            <a:srgbClr val="213559"/>
          </a:solidFill>
        </p:spPr>
      </p:sp>
      <p:sp>
        <p:nvSpPr>
          <p:cNvPr id="5" name="TextBox 5"/>
          <p:cNvSpPr txBox="1"/>
          <p:nvPr/>
        </p:nvSpPr>
        <p:spPr>
          <a:xfrm>
            <a:off x="1058656" y="706755"/>
            <a:ext cx="15309115" cy="848360"/>
          </a:xfrm>
          <a:prstGeom prst="rect">
            <a:avLst/>
          </a:prstGeom>
        </p:spPr>
        <p:txBody>
          <a:bodyPr lIns="0" tIns="0" rIns="0" bIns="0" rtlCol="0" anchor="t">
            <a:spAutoFit/>
          </a:bodyPr>
          <a:lstStyle/>
          <a:p>
            <a:pPr>
              <a:lnSpc>
                <a:spcPts val="6370"/>
              </a:lnSpc>
            </a:pPr>
            <a:r>
              <a:rPr lang="en-US" sz="6500" spc="-383" dirty="0">
                <a:solidFill>
                  <a:srgbClr val="263F6B"/>
                </a:solidFill>
                <a:latin typeface="Montserrat Extra-Bold Italics"/>
              </a:rPr>
              <a:t>PROBLEM OVERVIEW</a:t>
            </a:r>
          </a:p>
        </p:txBody>
      </p:sp>
      <p:sp>
        <p:nvSpPr>
          <p:cNvPr id="6" name="TextBox 6"/>
          <p:cNvSpPr txBox="1"/>
          <p:nvPr/>
        </p:nvSpPr>
        <p:spPr>
          <a:xfrm>
            <a:off x="1413668" y="2371354"/>
            <a:ext cx="15460664" cy="9232150"/>
          </a:xfrm>
          <a:prstGeom prst="rect">
            <a:avLst/>
          </a:prstGeom>
        </p:spPr>
        <p:txBody>
          <a:bodyPr lIns="0" tIns="0" rIns="0" bIns="0" rtlCol="0" anchor="t">
            <a:spAutoFit/>
          </a:bodyPr>
          <a:lstStyle/>
          <a:p>
            <a:pPr marL="635081" lvl="1" indent="-317541" algn="l">
              <a:lnSpc>
                <a:spcPts val="3647"/>
              </a:lnSpc>
              <a:buFont typeface="Arial"/>
              <a:buChar char="•"/>
            </a:pPr>
            <a:r>
              <a:rPr lang="en-US" sz="2941" spc="58">
                <a:solidFill>
                  <a:srgbClr val="FFFFFF"/>
                </a:solidFill>
                <a:latin typeface="Times Neue Roman"/>
              </a:rPr>
              <a:t>As i am a Data Scientist of one of the big MNC, where my company usually hires more than 10k candidates every year. To do this hiring process they</a:t>
            </a:r>
            <a:r>
              <a:rPr lang="en-US" sz="2941" spc="24">
                <a:solidFill>
                  <a:srgbClr val="FFFFFF"/>
                </a:solidFill>
                <a:latin typeface="Arimo"/>
              </a:rPr>
              <a:t> conduct more than 1 lakhs of interviews every year.</a:t>
            </a:r>
          </a:p>
          <a:p>
            <a:pPr algn="ctr">
              <a:lnSpc>
                <a:spcPts val="2117"/>
              </a:lnSpc>
            </a:pPr>
            <a:endParaRPr lang="en-US" sz="2941" spc="24">
              <a:solidFill>
                <a:srgbClr val="FFFFFF"/>
              </a:solidFill>
              <a:latin typeface="Arimo"/>
            </a:endParaRPr>
          </a:p>
          <a:p>
            <a:pPr marL="635081" lvl="1" indent="-317541">
              <a:lnSpc>
                <a:spcPts val="3647"/>
              </a:lnSpc>
              <a:buFont typeface="Arial"/>
              <a:buChar char="•"/>
            </a:pPr>
            <a:r>
              <a:rPr lang="en-US" sz="2941" spc="58">
                <a:solidFill>
                  <a:srgbClr val="FFFFFF"/>
                </a:solidFill>
                <a:latin typeface="Times Neue Roman"/>
              </a:rPr>
              <a:t>So my team cameup with One of the Modern Technology called Interview-Intel, This is the modern way to approaching the hiring process by considering  all the aspects of the</a:t>
            </a:r>
          </a:p>
          <a:p>
            <a:pPr>
              <a:lnSpc>
                <a:spcPts val="3647"/>
              </a:lnSpc>
            </a:pPr>
            <a:r>
              <a:rPr lang="en-US" sz="2941" spc="58">
                <a:solidFill>
                  <a:srgbClr val="FFFFFF"/>
                </a:solidFill>
                <a:latin typeface="Times Neue Roman"/>
              </a:rPr>
              <a:t>      interview process </a:t>
            </a:r>
          </a:p>
          <a:p>
            <a:pPr>
              <a:lnSpc>
                <a:spcPts val="3647"/>
              </a:lnSpc>
            </a:pPr>
            <a:endParaRPr lang="en-US" sz="2941" spc="58">
              <a:solidFill>
                <a:srgbClr val="FFFFFF"/>
              </a:solidFill>
              <a:latin typeface="Times Neue Roman"/>
            </a:endParaRPr>
          </a:p>
          <a:p>
            <a:pPr marL="635081" lvl="1" indent="-317541" algn="just">
              <a:lnSpc>
                <a:spcPts val="3647"/>
              </a:lnSpc>
              <a:buFont typeface="Arial"/>
              <a:buChar char="•"/>
            </a:pPr>
            <a:r>
              <a:rPr lang="en-US" sz="2941" spc="58">
                <a:solidFill>
                  <a:srgbClr val="FFFFFF"/>
                </a:solidFill>
                <a:latin typeface="Times Neue Roman"/>
              </a:rPr>
              <a:t>An Interview-Intel is the interview intelligence tool which records, transcribes, and analyzes candidate conversations. It helps the hiring managers, recruiters, and HR Business Partners (HRBPs) to gain deeper visibility into the interview process</a:t>
            </a:r>
          </a:p>
          <a:p>
            <a:pPr>
              <a:lnSpc>
                <a:spcPts val="2353"/>
              </a:lnSpc>
            </a:pPr>
            <a:endParaRPr lang="en-US" sz="2941" spc="58">
              <a:solidFill>
                <a:srgbClr val="FFFFFF"/>
              </a:solidFill>
              <a:latin typeface="Times Neue Roman"/>
            </a:endParaRPr>
          </a:p>
          <a:p>
            <a:pPr marL="635081" lvl="1" indent="-317541">
              <a:lnSpc>
                <a:spcPts val="3824"/>
              </a:lnSpc>
              <a:buFont typeface="Arial"/>
              <a:buChar char="•"/>
            </a:pPr>
            <a:r>
              <a:rPr lang="en-US" sz="2941" spc="58">
                <a:solidFill>
                  <a:srgbClr val="FFFFFF"/>
                </a:solidFill>
                <a:latin typeface="Times Neue Roman"/>
              </a:rPr>
              <a:t>As i am the Data Scientist I want to predict the status of the interviews so that recruiters can check the sanity of the interview and find if the interview was biased</a:t>
            </a:r>
          </a:p>
          <a:p>
            <a:pPr>
              <a:lnSpc>
                <a:spcPts val="2353"/>
              </a:lnSpc>
            </a:pPr>
            <a:endParaRPr lang="en-US" sz="2941" spc="58">
              <a:solidFill>
                <a:srgbClr val="FFFFFF"/>
              </a:solidFill>
              <a:latin typeface="Times Neue Roman"/>
            </a:endParaRPr>
          </a:p>
          <a:p>
            <a:pPr>
              <a:lnSpc>
                <a:spcPts val="3824"/>
              </a:lnSpc>
            </a:pPr>
            <a:endParaRPr lang="en-US" sz="2941" spc="58">
              <a:solidFill>
                <a:srgbClr val="FFFFFF"/>
              </a:solidFill>
              <a:latin typeface="Times Neue Roman"/>
            </a:endParaRPr>
          </a:p>
          <a:p>
            <a:pPr>
              <a:lnSpc>
                <a:spcPts val="3824"/>
              </a:lnSpc>
            </a:pPr>
            <a:endParaRPr lang="en-US" sz="2941" spc="58">
              <a:solidFill>
                <a:srgbClr val="FFFFFF"/>
              </a:solidFill>
              <a:latin typeface="Times Neue Roman"/>
            </a:endParaRPr>
          </a:p>
          <a:p>
            <a:pPr>
              <a:lnSpc>
                <a:spcPts val="3824"/>
              </a:lnSpc>
            </a:pPr>
            <a:endParaRPr lang="en-US" sz="2941" spc="58">
              <a:solidFill>
                <a:srgbClr val="FFFFFF"/>
              </a:solidFill>
              <a:latin typeface="Times Neue Roman"/>
            </a:endParaRPr>
          </a:p>
          <a:p>
            <a:pPr>
              <a:lnSpc>
                <a:spcPts val="3824"/>
              </a:lnSpc>
            </a:pPr>
            <a:endParaRPr lang="en-US" sz="2941" spc="58">
              <a:solidFill>
                <a:srgbClr val="FFFFFF"/>
              </a:solidFill>
              <a:latin typeface="Times Neue Roman"/>
            </a:endParaRPr>
          </a:p>
          <a:p>
            <a:pPr algn="l">
              <a:lnSpc>
                <a:spcPts val="3824"/>
              </a:lnSpc>
            </a:pPr>
            <a:endParaRPr lang="en-US" sz="2941" spc="58">
              <a:solidFill>
                <a:srgbClr val="FFFFFF"/>
              </a:solidFill>
              <a:latin typeface="Times Neue Roman"/>
            </a:endParaRPr>
          </a:p>
          <a:p>
            <a:pPr algn="ctr">
              <a:lnSpc>
                <a:spcPts val="3824"/>
              </a:lnSpc>
            </a:pPr>
            <a:endParaRPr lang="en-US" sz="2941" spc="58">
              <a:solidFill>
                <a:srgbClr val="FFFFFF"/>
              </a:solidFill>
              <a:latin typeface="Times Neue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13559"/>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6792583" y="3321642"/>
            <a:ext cx="6484194" cy="6484194"/>
          </a:xfrm>
          <a:prstGeom prst="rect">
            <a:avLst/>
          </a:prstGeom>
        </p:spPr>
      </p:pic>
      <p:pic>
        <p:nvPicPr>
          <p:cNvPr id="3" name="Picture 3"/>
          <p:cNvPicPr>
            <a:picLocks noChangeAspect="1"/>
          </p:cNvPicPr>
          <p:nvPr/>
        </p:nvPicPr>
        <p:blipFill>
          <a:blip r:embed="rId4"/>
          <a:srcRect/>
          <a:stretch>
            <a:fillRect/>
          </a:stretch>
        </p:blipFill>
        <p:spPr>
          <a:xfrm>
            <a:off x="239022" y="3467100"/>
            <a:ext cx="668545" cy="660771"/>
          </a:xfrm>
          <a:prstGeom prst="rect">
            <a:avLst/>
          </a:prstGeom>
        </p:spPr>
      </p:pic>
      <p:pic>
        <p:nvPicPr>
          <p:cNvPr id="4" name="Picture 4"/>
          <p:cNvPicPr>
            <a:picLocks noChangeAspect="1"/>
          </p:cNvPicPr>
          <p:nvPr/>
        </p:nvPicPr>
        <p:blipFill>
          <a:blip r:embed="rId5"/>
          <a:srcRect/>
          <a:stretch>
            <a:fillRect/>
          </a:stretch>
        </p:blipFill>
        <p:spPr>
          <a:xfrm>
            <a:off x="13083369" y="3586339"/>
            <a:ext cx="722013" cy="722013"/>
          </a:xfrm>
          <a:prstGeom prst="rect">
            <a:avLst/>
          </a:prstGeom>
        </p:spPr>
      </p:pic>
      <p:sp>
        <p:nvSpPr>
          <p:cNvPr id="5" name="TextBox 5"/>
          <p:cNvSpPr txBox="1"/>
          <p:nvPr/>
        </p:nvSpPr>
        <p:spPr>
          <a:xfrm>
            <a:off x="6729617" y="608013"/>
            <a:ext cx="5094238" cy="837565"/>
          </a:xfrm>
          <a:prstGeom prst="rect">
            <a:avLst/>
          </a:prstGeom>
        </p:spPr>
        <p:txBody>
          <a:bodyPr lIns="0" tIns="0" rIns="0" bIns="0" rtlCol="0" anchor="t">
            <a:spAutoFit/>
          </a:bodyPr>
          <a:lstStyle/>
          <a:p>
            <a:pPr algn="ctr">
              <a:lnSpc>
                <a:spcPts val="6889"/>
              </a:lnSpc>
              <a:spcBef>
                <a:spcPct val="0"/>
              </a:spcBef>
            </a:pPr>
            <a:r>
              <a:rPr lang="en-US" sz="5299" spc="105" dirty="0">
                <a:solidFill>
                  <a:srgbClr val="FFDE59"/>
                </a:solidFill>
                <a:latin typeface="Times Neue Roman Bold"/>
              </a:rPr>
              <a:t>Data Description</a:t>
            </a:r>
          </a:p>
        </p:txBody>
      </p:sp>
      <p:sp>
        <p:nvSpPr>
          <p:cNvPr id="6" name="TextBox 6"/>
          <p:cNvSpPr txBox="1"/>
          <p:nvPr/>
        </p:nvSpPr>
        <p:spPr>
          <a:xfrm>
            <a:off x="7477017" y="4831418"/>
            <a:ext cx="2064395" cy="771525"/>
          </a:xfrm>
          <a:prstGeom prst="rect">
            <a:avLst/>
          </a:prstGeom>
        </p:spPr>
        <p:txBody>
          <a:bodyPr lIns="0" tIns="0" rIns="0" bIns="0" rtlCol="0" anchor="t">
            <a:spAutoFit/>
          </a:bodyPr>
          <a:lstStyle/>
          <a:p>
            <a:pPr algn="ctr">
              <a:lnSpc>
                <a:spcPts val="6299"/>
              </a:lnSpc>
            </a:pPr>
            <a:r>
              <a:rPr lang="en-US" sz="4500">
                <a:solidFill>
                  <a:srgbClr val="000000"/>
                </a:solidFill>
                <a:latin typeface="Times Neue Roman"/>
              </a:rPr>
              <a:t>Columns</a:t>
            </a:r>
          </a:p>
        </p:txBody>
      </p:sp>
      <p:sp>
        <p:nvSpPr>
          <p:cNvPr id="7" name="TextBox 7"/>
          <p:cNvSpPr txBox="1"/>
          <p:nvPr/>
        </p:nvSpPr>
        <p:spPr>
          <a:xfrm>
            <a:off x="10187080" y="4852414"/>
            <a:ext cx="2578942" cy="750529"/>
          </a:xfrm>
          <a:prstGeom prst="rect">
            <a:avLst/>
          </a:prstGeom>
        </p:spPr>
        <p:txBody>
          <a:bodyPr lIns="0" tIns="0" rIns="0" bIns="0" rtlCol="0" anchor="t">
            <a:spAutoFit/>
          </a:bodyPr>
          <a:lstStyle/>
          <a:p>
            <a:pPr algn="ctr">
              <a:lnSpc>
                <a:spcPts val="6167"/>
              </a:lnSpc>
            </a:pPr>
            <a:r>
              <a:rPr lang="en-US" sz="4405" dirty="0">
                <a:solidFill>
                  <a:srgbClr val="000000"/>
                </a:solidFill>
                <a:latin typeface="Times Neue Roman"/>
              </a:rPr>
              <a:t>Categorical</a:t>
            </a:r>
          </a:p>
        </p:txBody>
      </p:sp>
      <p:sp>
        <p:nvSpPr>
          <p:cNvPr id="8" name="TextBox 8"/>
          <p:cNvSpPr txBox="1"/>
          <p:nvPr/>
        </p:nvSpPr>
        <p:spPr>
          <a:xfrm>
            <a:off x="10282330" y="7566583"/>
            <a:ext cx="2361333" cy="750529"/>
          </a:xfrm>
          <a:prstGeom prst="rect">
            <a:avLst/>
          </a:prstGeom>
        </p:spPr>
        <p:txBody>
          <a:bodyPr lIns="0" tIns="0" rIns="0" bIns="0" rtlCol="0" anchor="t">
            <a:spAutoFit/>
          </a:bodyPr>
          <a:lstStyle/>
          <a:p>
            <a:pPr algn="ctr">
              <a:lnSpc>
                <a:spcPts val="6167"/>
              </a:lnSpc>
            </a:pPr>
            <a:r>
              <a:rPr lang="en-US" sz="4405" dirty="0">
                <a:solidFill>
                  <a:srgbClr val="000000"/>
                </a:solidFill>
                <a:latin typeface="Times Neue Roman"/>
              </a:rPr>
              <a:t>Numerical</a:t>
            </a:r>
          </a:p>
        </p:txBody>
      </p:sp>
      <p:sp>
        <p:nvSpPr>
          <p:cNvPr id="9" name="TextBox 9"/>
          <p:cNvSpPr txBox="1"/>
          <p:nvPr/>
        </p:nvSpPr>
        <p:spPr>
          <a:xfrm>
            <a:off x="7938200" y="7566583"/>
            <a:ext cx="1460071" cy="750529"/>
          </a:xfrm>
          <a:prstGeom prst="rect">
            <a:avLst/>
          </a:prstGeom>
        </p:spPr>
        <p:txBody>
          <a:bodyPr lIns="0" tIns="0" rIns="0" bIns="0" rtlCol="0" anchor="t">
            <a:spAutoFit/>
          </a:bodyPr>
          <a:lstStyle/>
          <a:p>
            <a:pPr algn="ctr">
              <a:lnSpc>
                <a:spcPts val="6167"/>
              </a:lnSpc>
            </a:pPr>
            <a:r>
              <a:rPr lang="en-US" sz="4405" dirty="0">
                <a:solidFill>
                  <a:srgbClr val="000000"/>
                </a:solidFill>
                <a:latin typeface="Times Neue Roman"/>
              </a:rPr>
              <a:t>Target</a:t>
            </a:r>
          </a:p>
        </p:txBody>
      </p:sp>
      <p:sp>
        <p:nvSpPr>
          <p:cNvPr id="10" name="TextBox 10"/>
          <p:cNvSpPr txBox="1"/>
          <p:nvPr/>
        </p:nvSpPr>
        <p:spPr>
          <a:xfrm>
            <a:off x="13843192" y="3489413"/>
            <a:ext cx="3024628" cy="771525"/>
          </a:xfrm>
          <a:prstGeom prst="rect">
            <a:avLst/>
          </a:prstGeom>
        </p:spPr>
        <p:txBody>
          <a:bodyPr lIns="0" tIns="0" rIns="0" bIns="0" rtlCol="0" anchor="t">
            <a:spAutoFit/>
          </a:bodyPr>
          <a:lstStyle/>
          <a:p>
            <a:pPr algn="ctr">
              <a:lnSpc>
                <a:spcPts val="6299"/>
              </a:lnSpc>
            </a:pPr>
            <a:r>
              <a:rPr lang="en-US" sz="4500">
                <a:solidFill>
                  <a:srgbClr val="FFFFFF"/>
                </a:solidFill>
                <a:latin typeface="Times Neue Roman"/>
              </a:rPr>
              <a:t>Categorical</a:t>
            </a:r>
          </a:p>
        </p:txBody>
      </p:sp>
      <p:sp>
        <p:nvSpPr>
          <p:cNvPr id="11" name="TextBox 11"/>
          <p:cNvSpPr txBox="1"/>
          <p:nvPr/>
        </p:nvSpPr>
        <p:spPr>
          <a:xfrm>
            <a:off x="13521203" y="4367274"/>
            <a:ext cx="2095476"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Profile</a:t>
            </a:r>
          </a:p>
        </p:txBody>
      </p:sp>
      <p:sp>
        <p:nvSpPr>
          <p:cNvPr id="12" name="TextBox 12"/>
          <p:cNvSpPr txBox="1"/>
          <p:nvPr/>
        </p:nvSpPr>
        <p:spPr>
          <a:xfrm>
            <a:off x="13521203" y="5093673"/>
            <a:ext cx="4179337" cy="927227"/>
          </a:xfrm>
          <a:prstGeom prst="rect">
            <a:avLst/>
          </a:prstGeom>
        </p:spPr>
        <p:txBody>
          <a:bodyPr lIns="0" tIns="0" rIns="0" bIns="0" rtlCol="0" anchor="t">
            <a:spAutoFit/>
          </a:bodyPr>
          <a:lstStyle/>
          <a:p>
            <a:pPr marL="734059" lvl="1" indent="-367030" algn="ctr">
              <a:lnSpc>
                <a:spcPts val="3603"/>
              </a:lnSpc>
              <a:buFont typeface="Arial"/>
              <a:buChar char="•"/>
            </a:pPr>
            <a:r>
              <a:rPr lang="en-US" sz="3399">
                <a:solidFill>
                  <a:srgbClr val="FFFFFF"/>
                </a:solidFill>
                <a:latin typeface="Times Neue Roman"/>
              </a:rPr>
              <a:t>Perceived Emotion Interviewer</a:t>
            </a:r>
          </a:p>
        </p:txBody>
      </p:sp>
      <p:sp>
        <p:nvSpPr>
          <p:cNvPr id="13" name="TextBox 13"/>
          <p:cNvSpPr txBox="1"/>
          <p:nvPr/>
        </p:nvSpPr>
        <p:spPr>
          <a:xfrm>
            <a:off x="13444376" y="6207463"/>
            <a:ext cx="4208538" cy="918591"/>
          </a:xfrm>
          <a:prstGeom prst="rect">
            <a:avLst/>
          </a:prstGeom>
        </p:spPr>
        <p:txBody>
          <a:bodyPr lIns="0" tIns="0" rIns="0" bIns="0" rtlCol="0" anchor="t">
            <a:spAutoFit/>
          </a:bodyPr>
          <a:lstStyle/>
          <a:p>
            <a:pPr marL="734059" lvl="1" indent="-367030" algn="ctr">
              <a:lnSpc>
                <a:spcPts val="3671"/>
              </a:lnSpc>
              <a:buFont typeface="Arial"/>
              <a:buChar char="•"/>
            </a:pPr>
            <a:r>
              <a:rPr lang="en-US" sz="3399">
                <a:solidFill>
                  <a:srgbClr val="FFFFFF"/>
                </a:solidFill>
                <a:latin typeface="Times Neue Roman"/>
              </a:rPr>
              <a:t>Perceived Emotion Candidate</a:t>
            </a:r>
          </a:p>
        </p:txBody>
      </p:sp>
      <p:sp>
        <p:nvSpPr>
          <p:cNvPr id="14" name="TextBox 14"/>
          <p:cNvSpPr txBox="1"/>
          <p:nvPr/>
        </p:nvSpPr>
        <p:spPr>
          <a:xfrm>
            <a:off x="13444376" y="7146172"/>
            <a:ext cx="3814924"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Interview Intro </a:t>
            </a:r>
          </a:p>
        </p:txBody>
      </p:sp>
      <p:sp>
        <p:nvSpPr>
          <p:cNvPr id="15" name="TextBox 15"/>
          <p:cNvSpPr txBox="1"/>
          <p:nvPr/>
        </p:nvSpPr>
        <p:spPr>
          <a:xfrm>
            <a:off x="13444376" y="7670702"/>
            <a:ext cx="3814924"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Candidate Intro</a:t>
            </a:r>
          </a:p>
        </p:txBody>
      </p:sp>
      <p:sp>
        <p:nvSpPr>
          <p:cNvPr id="16" name="TextBox 16"/>
          <p:cNvSpPr txBox="1"/>
          <p:nvPr/>
        </p:nvSpPr>
        <p:spPr>
          <a:xfrm>
            <a:off x="13448043" y="8184417"/>
            <a:ext cx="2985325"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Opp to ask</a:t>
            </a:r>
          </a:p>
        </p:txBody>
      </p:sp>
      <p:sp>
        <p:nvSpPr>
          <p:cNvPr id="17" name="TextBox 17"/>
          <p:cNvSpPr txBox="1"/>
          <p:nvPr/>
        </p:nvSpPr>
        <p:spPr>
          <a:xfrm>
            <a:off x="1028700" y="1727200"/>
            <a:ext cx="16701041" cy="1889760"/>
          </a:xfrm>
          <a:prstGeom prst="rect">
            <a:avLst/>
          </a:prstGeom>
        </p:spPr>
        <p:txBody>
          <a:bodyPr lIns="0" tIns="0" rIns="0" bIns="0" rtlCol="0" anchor="t">
            <a:spAutoFit/>
          </a:bodyPr>
          <a:lstStyle/>
          <a:p>
            <a:pPr algn="ctr">
              <a:lnSpc>
                <a:spcPts val="5040"/>
              </a:lnSpc>
            </a:pPr>
            <a:r>
              <a:rPr lang="en-US" sz="3600" dirty="0">
                <a:solidFill>
                  <a:srgbClr val="FFFFFF"/>
                </a:solidFill>
                <a:latin typeface="Open Sans Bold"/>
              </a:rPr>
              <a:t>Here we have 27 features. In which we have 20 continues values and 7 categorical variables</a:t>
            </a:r>
          </a:p>
          <a:p>
            <a:pPr algn="ctr">
              <a:lnSpc>
                <a:spcPts val="5040"/>
              </a:lnSpc>
            </a:pPr>
            <a:endParaRPr lang="en-US" sz="3600" dirty="0">
              <a:solidFill>
                <a:srgbClr val="FFFFFF"/>
              </a:solidFill>
              <a:latin typeface="Open Sans Bold"/>
            </a:endParaRPr>
          </a:p>
        </p:txBody>
      </p:sp>
      <p:sp>
        <p:nvSpPr>
          <p:cNvPr id="18" name="TextBox 18"/>
          <p:cNvSpPr txBox="1"/>
          <p:nvPr/>
        </p:nvSpPr>
        <p:spPr>
          <a:xfrm>
            <a:off x="773320" y="3337013"/>
            <a:ext cx="3024628" cy="771525"/>
          </a:xfrm>
          <a:prstGeom prst="rect">
            <a:avLst/>
          </a:prstGeom>
        </p:spPr>
        <p:txBody>
          <a:bodyPr lIns="0" tIns="0" rIns="0" bIns="0" rtlCol="0" anchor="t">
            <a:spAutoFit/>
          </a:bodyPr>
          <a:lstStyle/>
          <a:p>
            <a:pPr algn="ctr">
              <a:lnSpc>
                <a:spcPts val="6299"/>
              </a:lnSpc>
            </a:pPr>
            <a:r>
              <a:rPr lang="en-US" sz="4500">
                <a:solidFill>
                  <a:srgbClr val="FFFFFF"/>
                </a:solidFill>
                <a:latin typeface="Times Neue Roman"/>
              </a:rPr>
              <a:t>Numerical</a:t>
            </a:r>
          </a:p>
        </p:txBody>
      </p:sp>
      <p:sp>
        <p:nvSpPr>
          <p:cNvPr id="19" name="TextBox 19"/>
          <p:cNvSpPr txBox="1"/>
          <p:nvPr/>
        </p:nvSpPr>
        <p:spPr>
          <a:xfrm>
            <a:off x="0" y="4367274"/>
            <a:ext cx="3020762"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Interview ID</a:t>
            </a:r>
          </a:p>
        </p:txBody>
      </p:sp>
      <p:sp>
        <p:nvSpPr>
          <p:cNvPr id="20" name="TextBox 20"/>
          <p:cNvSpPr txBox="1"/>
          <p:nvPr/>
        </p:nvSpPr>
        <p:spPr>
          <a:xfrm>
            <a:off x="0" y="4869518"/>
            <a:ext cx="3301069" cy="5708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Times Neue Roman"/>
              </a:rPr>
              <a:t>Candidate ID</a:t>
            </a:r>
          </a:p>
        </p:txBody>
      </p:sp>
      <p:sp>
        <p:nvSpPr>
          <p:cNvPr id="21" name="TextBox 21"/>
          <p:cNvSpPr txBox="1"/>
          <p:nvPr/>
        </p:nvSpPr>
        <p:spPr>
          <a:xfrm>
            <a:off x="-19050" y="5355611"/>
            <a:ext cx="3320119"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Interviewer ID</a:t>
            </a:r>
          </a:p>
        </p:txBody>
      </p:sp>
      <p:sp>
        <p:nvSpPr>
          <p:cNvPr id="22" name="TextBox 22"/>
          <p:cNvSpPr txBox="1"/>
          <p:nvPr/>
        </p:nvSpPr>
        <p:spPr>
          <a:xfrm>
            <a:off x="-28575" y="5855356"/>
            <a:ext cx="2314209" cy="5708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Times Neue Roman"/>
              </a:rPr>
              <a:t>S.L.R.C</a:t>
            </a:r>
          </a:p>
        </p:txBody>
      </p:sp>
      <p:sp>
        <p:nvSpPr>
          <p:cNvPr id="23" name="TextBox 23"/>
          <p:cNvSpPr txBox="1"/>
          <p:nvPr/>
        </p:nvSpPr>
        <p:spPr>
          <a:xfrm>
            <a:off x="-19050" y="6335456"/>
            <a:ext cx="2314209" cy="5708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Times Neue Roman"/>
              </a:rPr>
              <a:t>S.L.R.I</a:t>
            </a:r>
          </a:p>
        </p:txBody>
      </p:sp>
      <p:sp>
        <p:nvSpPr>
          <p:cNvPr id="24" name="TextBox 24"/>
          <p:cNvSpPr txBox="1"/>
          <p:nvPr/>
        </p:nvSpPr>
        <p:spPr>
          <a:xfrm>
            <a:off x="0" y="6849171"/>
            <a:ext cx="1933209" cy="570865"/>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FFFFFF"/>
                </a:solidFill>
                <a:latin typeface="Times Neue Roman"/>
              </a:rPr>
              <a:t>A.T.T</a:t>
            </a:r>
          </a:p>
        </p:txBody>
      </p:sp>
      <p:sp>
        <p:nvSpPr>
          <p:cNvPr id="25" name="TextBox 25"/>
          <p:cNvSpPr txBox="1"/>
          <p:nvPr/>
        </p:nvSpPr>
        <p:spPr>
          <a:xfrm>
            <a:off x="0" y="7413845"/>
            <a:ext cx="1933209" cy="5708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Times Neue Roman"/>
              </a:rPr>
              <a:t>L.M.I</a:t>
            </a:r>
          </a:p>
        </p:txBody>
      </p:sp>
      <p:sp>
        <p:nvSpPr>
          <p:cNvPr id="26" name="TextBox 26"/>
          <p:cNvSpPr txBox="1"/>
          <p:nvPr/>
        </p:nvSpPr>
        <p:spPr>
          <a:xfrm>
            <a:off x="0" y="7927560"/>
            <a:ext cx="1933209"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L.M.C</a:t>
            </a:r>
          </a:p>
        </p:txBody>
      </p:sp>
      <p:sp>
        <p:nvSpPr>
          <p:cNvPr id="27" name="TextBox 27"/>
          <p:cNvSpPr txBox="1"/>
          <p:nvPr/>
        </p:nvSpPr>
        <p:spPr>
          <a:xfrm>
            <a:off x="0" y="8441275"/>
            <a:ext cx="1510381" cy="5708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Times Neue Roman"/>
              </a:rPr>
              <a:t>S.R</a:t>
            </a:r>
          </a:p>
        </p:txBody>
      </p:sp>
      <p:sp>
        <p:nvSpPr>
          <p:cNvPr id="28" name="TextBox 28"/>
          <p:cNvSpPr txBox="1"/>
          <p:nvPr/>
        </p:nvSpPr>
        <p:spPr>
          <a:xfrm>
            <a:off x="18129" y="8954990"/>
            <a:ext cx="2267504" cy="5708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Times Neue Roman"/>
              </a:rPr>
              <a:t>L.J.T.C</a:t>
            </a:r>
          </a:p>
        </p:txBody>
      </p:sp>
      <p:sp>
        <p:nvSpPr>
          <p:cNvPr id="29" name="TextBox 29"/>
          <p:cNvSpPr txBox="1"/>
          <p:nvPr/>
        </p:nvSpPr>
        <p:spPr>
          <a:xfrm>
            <a:off x="27654" y="9468705"/>
            <a:ext cx="2267504" cy="5708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Times Neue Roman"/>
              </a:rPr>
              <a:t>L.J.T.I</a:t>
            </a:r>
          </a:p>
        </p:txBody>
      </p:sp>
      <p:sp>
        <p:nvSpPr>
          <p:cNvPr id="30" name="TextBox 30"/>
          <p:cNvSpPr txBox="1"/>
          <p:nvPr/>
        </p:nvSpPr>
        <p:spPr>
          <a:xfrm>
            <a:off x="3020762" y="6369071"/>
            <a:ext cx="1804861"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N.I.C</a:t>
            </a:r>
          </a:p>
        </p:txBody>
      </p:sp>
      <p:sp>
        <p:nvSpPr>
          <p:cNvPr id="31" name="TextBox 31"/>
          <p:cNvSpPr txBox="1"/>
          <p:nvPr/>
        </p:nvSpPr>
        <p:spPr>
          <a:xfrm>
            <a:off x="3020762" y="6889314"/>
            <a:ext cx="1804861"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N.I.I</a:t>
            </a:r>
          </a:p>
        </p:txBody>
      </p:sp>
      <p:sp>
        <p:nvSpPr>
          <p:cNvPr id="32" name="TextBox 32"/>
          <p:cNvSpPr txBox="1"/>
          <p:nvPr/>
        </p:nvSpPr>
        <p:spPr>
          <a:xfrm>
            <a:off x="3020762" y="7413845"/>
            <a:ext cx="1804861"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S.P.I</a:t>
            </a:r>
          </a:p>
        </p:txBody>
      </p:sp>
      <p:sp>
        <p:nvSpPr>
          <p:cNvPr id="33" name="TextBox 33"/>
          <p:cNvSpPr txBox="1"/>
          <p:nvPr/>
        </p:nvSpPr>
        <p:spPr>
          <a:xfrm>
            <a:off x="3020762" y="7927560"/>
            <a:ext cx="1995361" cy="5708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Times Neue Roman"/>
              </a:rPr>
              <a:t> S.P.C</a:t>
            </a:r>
          </a:p>
        </p:txBody>
      </p:sp>
      <p:sp>
        <p:nvSpPr>
          <p:cNvPr id="34" name="TextBox 34"/>
          <p:cNvSpPr txBox="1"/>
          <p:nvPr/>
        </p:nvSpPr>
        <p:spPr>
          <a:xfrm>
            <a:off x="3020762" y="8441275"/>
            <a:ext cx="1995361"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L.A.C</a:t>
            </a:r>
          </a:p>
        </p:txBody>
      </p:sp>
      <p:sp>
        <p:nvSpPr>
          <p:cNvPr id="35" name="TextBox 35"/>
          <p:cNvSpPr txBox="1"/>
          <p:nvPr/>
        </p:nvSpPr>
        <p:spPr>
          <a:xfrm>
            <a:off x="3020762" y="8954990"/>
            <a:ext cx="1995361" cy="5708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Times Neue Roman"/>
              </a:rPr>
              <a:t> L.A.I</a:t>
            </a:r>
          </a:p>
        </p:txBody>
      </p:sp>
      <p:sp>
        <p:nvSpPr>
          <p:cNvPr id="36" name="TextBox 36"/>
          <p:cNvSpPr txBox="1"/>
          <p:nvPr/>
        </p:nvSpPr>
        <p:spPr>
          <a:xfrm>
            <a:off x="3058802" y="9491828"/>
            <a:ext cx="1766821" cy="5708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Times Neue Roman"/>
              </a:rPr>
              <a:t> Q.A</a:t>
            </a:r>
          </a:p>
        </p:txBody>
      </p:sp>
      <p:sp>
        <p:nvSpPr>
          <p:cNvPr id="37" name="TextBox 37"/>
          <p:cNvSpPr txBox="1"/>
          <p:nvPr/>
        </p:nvSpPr>
        <p:spPr>
          <a:xfrm>
            <a:off x="5016123" y="8954990"/>
            <a:ext cx="1478290"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C.R</a:t>
            </a:r>
          </a:p>
        </p:txBody>
      </p:sp>
      <p:sp>
        <p:nvSpPr>
          <p:cNvPr id="38" name="TextBox 38"/>
          <p:cNvSpPr txBox="1"/>
          <p:nvPr/>
        </p:nvSpPr>
        <p:spPr>
          <a:xfrm>
            <a:off x="5016123" y="9491828"/>
            <a:ext cx="4127877"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Interview duration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13559"/>
        </a:solidFill>
        <a:effectLst/>
      </p:bgPr>
    </p:bg>
    <p:spTree>
      <p:nvGrpSpPr>
        <p:cNvPr id="1" name=""/>
        <p:cNvGrpSpPr/>
        <p:nvPr/>
      </p:nvGrpSpPr>
      <p:grpSpPr>
        <a:xfrm>
          <a:off x="0" y="0"/>
          <a:ext cx="0" cy="0"/>
          <a:chOff x="0" y="0"/>
          <a:chExt cx="0" cy="0"/>
        </a:xfrm>
      </p:grpSpPr>
      <p:grpSp>
        <p:nvGrpSpPr>
          <p:cNvPr id="2" name="Group 2"/>
          <p:cNvGrpSpPr/>
          <p:nvPr/>
        </p:nvGrpSpPr>
        <p:grpSpPr>
          <a:xfrm>
            <a:off x="4736874" y="4492189"/>
            <a:ext cx="9208494" cy="5328980"/>
            <a:chOff x="0" y="0"/>
            <a:chExt cx="12277992" cy="7105307"/>
          </a:xfrm>
        </p:grpSpPr>
        <p:sp>
          <p:nvSpPr>
            <p:cNvPr id="3" name="TextBox 3"/>
            <p:cNvSpPr txBox="1"/>
            <p:nvPr/>
          </p:nvSpPr>
          <p:spPr>
            <a:xfrm>
              <a:off x="9590762" y="1092486"/>
              <a:ext cx="2687230" cy="1746519"/>
            </a:xfrm>
            <a:prstGeom prst="rect">
              <a:avLst/>
            </a:prstGeom>
          </p:spPr>
          <p:txBody>
            <a:bodyPr lIns="0" tIns="0" rIns="0" bIns="0" rtlCol="0" anchor="t">
              <a:spAutoFit/>
            </a:bodyPr>
            <a:lstStyle/>
            <a:p>
              <a:pPr algn="ctr">
                <a:lnSpc>
                  <a:spcPts val="5367"/>
                </a:lnSpc>
              </a:pPr>
              <a:r>
                <a:rPr lang="en-US" sz="3834">
                  <a:solidFill>
                    <a:srgbClr val="F4F4F4"/>
                  </a:solidFill>
                  <a:latin typeface="Times Neue Roman Bold"/>
                </a:rPr>
                <a:t>Consider </a:t>
              </a:r>
            </a:p>
            <a:p>
              <a:pPr algn="ctr">
                <a:lnSpc>
                  <a:spcPts val="5367"/>
                </a:lnSpc>
              </a:pPr>
              <a:r>
                <a:rPr lang="en-US" sz="3834">
                  <a:solidFill>
                    <a:srgbClr val="F4F4F4"/>
                  </a:solidFill>
                  <a:latin typeface="Times Neue Roman Bold"/>
                </a:rPr>
                <a:t>39.9%</a:t>
              </a:r>
            </a:p>
          </p:txBody>
        </p:sp>
        <p:sp>
          <p:nvSpPr>
            <p:cNvPr id="4" name="TextBox 4"/>
            <p:cNvSpPr txBox="1"/>
            <p:nvPr/>
          </p:nvSpPr>
          <p:spPr>
            <a:xfrm>
              <a:off x="3038434" y="5358787"/>
              <a:ext cx="3949309" cy="1746519"/>
            </a:xfrm>
            <a:prstGeom prst="rect">
              <a:avLst/>
            </a:prstGeom>
          </p:spPr>
          <p:txBody>
            <a:bodyPr lIns="0" tIns="0" rIns="0" bIns="0" rtlCol="0" anchor="t">
              <a:spAutoFit/>
            </a:bodyPr>
            <a:lstStyle/>
            <a:p>
              <a:pPr algn="ctr">
                <a:lnSpc>
                  <a:spcPts val="5367"/>
                </a:lnSpc>
              </a:pPr>
              <a:r>
                <a:rPr lang="en-US" sz="3834">
                  <a:solidFill>
                    <a:srgbClr val="F4F4F4"/>
                  </a:solidFill>
                  <a:latin typeface="Times Neue Roman Bold"/>
                </a:rPr>
                <a:t>May Consider</a:t>
              </a:r>
            </a:p>
            <a:p>
              <a:pPr algn="ctr">
                <a:lnSpc>
                  <a:spcPts val="5367"/>
                </a:lnSpc>
              </a:pPr>
              <a:r>
                <a:rPr lang="en-US" sz="3834">
                  <a:solidFill>
                    <a:srgbClr val="F4F4F4"/>
                  </a:solidFill>
                  <a:latin typeface="Times Neue Roman Bold"/>
                </a:rPr>
                <a:t>32.6%</a:t>
              </a:r>
            </a:p>
          </p:txBody>
        </p:sp>
        <p:sp>
          <p:nvSpPr>
            <p:cNvPr id="5" name="TextBox 5"/>
            <p:cNvSpPr txBox="1"/>
            <p:nvPr/>
          </p:nvSpPr>
          <p:spPr>
            <a:xfrm>
              <a:off x="0" y="-66675"/>
              <a:ext cx="3696748" cy="1746519"/>
            </a:xfrm>
            <a:prstGeom prst="rect">
              <a:avLst/>
            </a:prstGeom>
          </p:spPr>
          <p:txBody>
            <a:bodyPr lIns="0" tIns="0" rIns="0" bIns="0" rtlCol="0" anchor="t">
              <a:spAutoFit/>
            </a:bodyPr>
            <a:lstStyle/>
            <a:p>
              <a:pPr algn="ctr">
                <a:lnSpc>
                  <a:spcPts val="5367"/>
                </a:lnSpc>
              </a:pPr>
              <a:r>
                <a:rPr lang="en-US" sz="3834">
                  <a:solidFill>
                    <a:srgbClr val="F4F4F4"/>
                  </a:solidFill>
                  <a:latin typeface="Times Neue Roman Bold"/>
                </a:rPr>
                <a:t>Not Consider</a:t>
              </a:r>
            </a:p>
            <a:p>
              <a:pPr algn="ctr">
                <a:lnSpc>
                  <a:spcPts val="5367"/>
                </a:lnSpc>
              </a:pPr>
              <a:r>
                <a:rPr lang="en-US" sz="3834">
                  <a:solidFill>
                    <a:srgbClr val="F4F4F4"/>
                  </a:solidFill>
                  <a:latin typeface="Times Neue Roman Bold"/>
                </a:rPr>
                <a:t>27.5%</a:t>
              </a:r>
            </a:p>
          </p:txBody>
        </p:sp>
        <p:grpSp>
          <p:nvGrpSpPr>
            <p:cNvPr id="6" name="Group 6"/>
            <p:cNvGrpSpPr>
              <a:grpSpLocks noChangeAspect="1"/>
            </p:cNvGrpSpPr>
            <p:nvPr/>
          </p:nvGrpSpPr>
          <p:grpSpPr>
            <a:xfrm>
              <a:off x="4235722" y="994212"/>
              <a:ext cx="4164354" cy="4164354"/>
              <a:chOff x="0" y="0"/>
              <a:chExt cx="2540000" cy="2540000"/>
            </a:xfrm>
          </p:grpSpPr>
          <p:sp>
            <p:nvSpPr>
              <p:cNvPr id="7" name="Freeform 7"/>
              <p:cNvSpPr/>
              <p:nvPr/>
            </p:nvSpPr>
            <p:spPr>
              <a:xfrm>
                <a:off x="1270000" y="0"/>
                <a:ext cx="1377651" cy="2328123"/>
              </a:xfrm>
              <a:custGeom>
                <a:avLst/>
                <a:gdLst/>
                <a:ahLst/>
                <a:cxnLst/>
                <a:rect l="l" t="t" r="r" b="b"/>
                <a:pathLst>
                  <a:path w="1377651" h="2328123">
                    <a:moveTo>
                      <a:pt x="0" y="0"/>
                    </a:moveTo>
                    <a:cubicBezTo>
                      <a:pt x="560121" y="0"/>
                      <a:pt x="1054104" y="366949"/>
                      <a:pt x="1215877" y="903200"/>
                    </a:cubicBezTo>
                    <a:cubicBezTo>
                      <a:pt x="1377651" y="1439451"/>
                      <a:pt x="1169011" y="2018364"/>
                      <a:pt x="702336" y="2328123"/>
                    </a:cubicBezTo>
                    <a:lnTo>
                      <a:pt x="0" y="1270000"/>
                    </a:lnTo>
                    <a:close/>
                  </a:path>
                </a:pathLst>
              </a:custGeom>
              <a:solidFill>
                <a:srgbClr val="EDE9E7"/>
              </a:solidFill>
            </p:spPr>
          </p:sp>
          <p:sp>
            <p:nvSpPr>
              <p:cNvPr id="8" name="Freeform 8"/>
              <p:cNvSpPr/>
              <p:nvPr/>
            </p:nvSpPr>
            <p:spPr>
              <a:xfrm>
                <a:off x="7407" y="1270000"/>
                <a:ext cx="2016936" cy="1345686"/>
              </a:xfrm>
              <a:custGeom>
                <a:avLst/>
                <a:gdLst/>
                <a:ahLst/>
                <a:cxnLst/>
                <a:rect l="l" t="t" r="r" b="b"/>
                <a:pathLst>
                  <a:path w="2016936" h="1345686">
                    <a:moveTo>
                      <a:pt x="2016936" y="1021698"/>
                    </a:moveTo>
                    <a:cubicBezTo>
                      <a:pt x="1651127" y="1291783"/>
                      <a:pt x="1168837" y="1345686"/>
                      <a:pt x="752427" y="1163026"/>
                    </a:cubicBezTo>
                    <a:cubicBezTo>
                      <a:pt x="336017" y="980367"/>
                      <a:pt x="49037" y="589020"/>
                      <a:pt x="0" y="136961"/>
                    </a:cubicBezTo>
                    <a:lnTo>
                      <a:pt x="1262593" y="0"/>
                    </a:lnTo>
                    <a:close/>
                  </a:path>
                </a:pathLst>
              </a:custGeom>
              <a:solidFill>
                <a:srgbClr val="C4BFBE"/>
              </a:solidFill>
            </p:spPr>
          </p:sp>
          <p:sp>
            <p:nvSpPr>
              <p:cNvPr id="9" name="Freeform 9"/>
              <p:cNvSpPr/>
              <p:nvPr/>
            </p:nvSpPr>
            <p:spPr>
              <a:xfrm>
                <a:off x="-42678" y="0"/>
                <a:ext cx="1312678" cy="1469894"/>
              </a:xfrm>
              <a:custGeom>
                <a:avLst/>
                <a:gdLst/>
                <a:ahLst/>
                <a:cxnLst/>
                <a:rect l="l" t="t" r="r" b="b"/>
                <a:pathLst>
                  <a:path w="1312678" h="1469894">
                    <a:moveTo>
                      <a:pt x="58508" y="1469894"/>
                    </a:moveTo>
                    <a:cubicBezTo>
                      <a:pt x="0" y="1102804"/>
                      <a:pt x="105257" y="728510"/>
                      <a:pt x="346520" y="445720"/>
                    </a:cubicBezTo>
                    <a:cubicBezTo>
                      <a:pt x="587782" y="162930"/>
                      <a:pt x="940828" y="37"/>
                      <a:pt x="1312551" y="0"/>
                    </a:cubicBezTo>
                    <a:lnTo>
                      <a:pt x="1312678" y="1270000"/>
                    </a:lnTo>
                    <a:close/>
                  </a:path>
                </a:pathLst>
              </a:custGeom>
              <a:solidFill>
                <a:srgbClr val="9B9697"/>
              </a:solidFill>
            </p:spPr>
          </p:sp>
          <p:sp>
            <p:nvSpPr>
              <p:cNvPr id="10" name="Freeform 10"/>
              <p:cNvSpPr/>
              <p:nvPr/>
            </p:nvSpPr>
            <p:spPr>
              <a:xfrm>
                <a:off x="1270000" y="0"/>
                <a:ext cx="127" cy="1270000"/>
              </a:xfrm>
              <a:custGeom>
                <a:avLst/>
                <a:gdLst/>
                <a:ahLst/>
                <a:cxnLst/>
                <a:rect l="l" t="t" r="r" b="b"/>
                <a:pathLst>
                  <a:path w="127" h="1270000">
                    <a:moveTo>
                      <a:pt x="0" y="0"/>
                    </a:moveTo>
                    <a:cubicBezTo>
                      <a:pt x="42" y="0"/>
                      <a:pt x="85" y="0"/>
                      <a:pt x="127" y="0"/>
                    </a:cubicBezTo>
                    <a:lnTo>
                      <a:pt x="0" y="1270000"/>
                    </a:lnTo>
                    <a:close/>
                  </a:path>
                </a:pathLst>
              </a:custGeom>
              <a:solidFill>
                <a:srgbClr val="747072"/>
              </a:solidFill>
            </p:spPr>
          </p:sp>
        </p:grpSp>
      </p:grpSp>
      <p:pic>
        <p:nvPicPr>
          <p:cNvPr id="11" name="Picture 11"/>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53134" y="6659454"/>
            <a:ext cx="4787883" cy="3381442"/>
          </a:xfrm>
          <a:prstGeom prst="rect">
            <a:avLst/>
          </a:prstGeom>
        </p:spPr>
      </p:pic>
      <p:sp>
        <p:nvSpPr>
          <p:cNvPr id="12" name="TextBox 12"/>
          <p:cNvSpPr txBox="1"/>
          <p:nvPr/>
        </p:nvSpPr>
        <p:spPr>
          <a:xfrm>
            <a:off x="6776200" y="588963"/>
            <a:ext cx="5001071" cy="901700"/>
          </a:xfrm>
          <a:prstGeom prst="rect">
            <a:avLst/>
          </a:prstGeom>
        </p:spPr>
        <p:txBody>
          <a:bodyPr lIns="0" tIns="0" rIns="0" bIns="0" rtlCol="0" anchor="t">
            <a:spAutoFit/>
          </a:bodyPr>
          <a:lstStyle/>
          <a:p>
            <a:pPr algn="ctr">
              <a:lnSpc>
                <a:spcPts val="7149"/>
              </a:lnSpc>
              <a:spcBef>
                <a:spcPct val="0"/>
              </a:spcBef>
            </a:pPr>
            <a:r>
              <a:rPr lang="en-US" sz="5499" spc="109">
                <a:solidFill>
                  <a:srgbClr val="FFD966"/>
                </a:solidFill>
                <a:latin typeface="Times Neue Roman Bold"/>
              </a:rPr>
              <a:t>Target Variable</a:t>
            </a:r>
          </a:p>
        </p:txBody>
      </p:sp>
      <p:sp>
        <p:nvSpPr>
          <p:cNvPr id="13" name="TextBox 13"/>
          <p:cNvSpPr txBox="1"/>
          <p:nvPr/>
        </p:nvSpPr>
        <p:spPr>
          <a:xfrm>
            <a:off x="288070" y="1717675"/>
            <a:ext cx="17653544" cy="1899285"/>
          </a:xfrm>
          <a:prstGeom prst="rect">
            <a:avLst/>
          </a:prstGeom>
        </p:spPr>
        <p:txBody>
          <a:bodyPr lIns="0" tIns="0" rIns="0" bIns="0" rtlCol="0" anchor="t">
            <a:spAutoFit/>
          </a:bodyPr>
          <a:lstStyle/>
          <a:p>
            <a:pPr algn="ctr">
              <a:lnSpc>
                <a:spcPts val="5040"/>
              </a:lnSpc>
            </a:pPr>
            <a:r>
              <a:rPr lang="en-US" sz="3600">
                <a:solidFill>
                  <a:srgbClr val="FFFFFF"/>
                </a:solidFill>
                <a:latin typeface="Times Neue Roman"/>
              </a:rPr>
              <a:t>It is a Multi Class Classification Problem, Where the Status Consist of 3 levels,</a:t>
            </a:r>
          </a:p>
          <a:p>
            <a:pPr algn="ctr">
              <a:lnSpc>
                <a:spcPts val="5040"/>
              </a:lnSpc>
            </a:pPr>
            <a:r>
              <a:rPr lang="en-US" sz="3600">
                <a:solidFill>
                  <a:srgbClr val="FFFFFF"/>
                </a:solidFill>
                <a:latin typeface="Times Neue Roman"/>
              </a:rPr>
              <a:t> Consider, May Consider, Not Consider</a:t>
            </a:r>
          </a:p>
          <a:p>
            <a:pPr algn="ctr">
              <a:lnSpc>
                <a:spcPts val="5040"/>
              </a:lnSpc>
            </a:pPr>
            <a:r>
              <a:rPr lang="en-US" sz="3600">
                <a:solidFill>
                  <a:srgbClr val="FFFFFF"/>
                </a:solidFill>
                <a:latin typeface="Times Neue Roman"/>
              </a:rPr>
              <a:t>All the 3 levels has the Same proportion of data, So need not to perform any samplig technique </a:t>
            </a:r>
          </a:p>
        </p:txBody>
      </p:sp>
      <p:sp>
        <p:nvSpPr>
          <p:cNvPr id="14" name="TextBox 14"/>
          <p:cNvSpPr txBox="1"/>
          <p:nvPr/>
        </p:nvSpPr>
        <p:spPr>
          <a:xfrm>
            <a:off x="1028700" y="7090004"/>
            <a:ext cx="3036750" cy="2998518"/>
          </a:xfrm>
          <a:prstGeom prst="rect">
            <a:avLst/>
          </a:prstGeom>
        </p:spPr>
        <p:txBody>
          <a:bodyPr lIns="0" tIns="0" rIns="0" bIns="0" rtlCol="0" anchor="t">
            <a:spAutoFit/>
          </a:bodyPr>
          <a:lstStyle/>
          <a:p>
            <a:pPr algn="ctr">
              <a:lnSpc>
                <a:spcPts val="4807"/>
              </a:lnSpc>
            </a:pPr>
            <a:r>
              <a:rPr lang="en-US" sz="3433">
                <a:solidFill>
                  <a:srgbClr val="FFFFFF"/>
                </a:solidFill>
                <a:latin typeface="Times Neue Roman"/>
              </a:rPr>
              <a:t>Training data info</a:t>
            </a:r>
          </a:p>
          <a:p>
            <a:pPr algn="ctr">
              <a:lnSpc>
                <a:spcPts val="4807"/>
              </a:lnSpc>
            </a:pPr>
            <a:r>
              <a:rPr lang="en-US" sz="3433">
                <a:solidFill>
                  <a:srgbClr val="FFFFFF"/>
                </a:solidFill>
                <a:latin typeface="Times Neue Roman"/>
              </a:rPr>
              <a:t>5800 rows &amp;</a:t>
            </a:r>
          </a:p>
          <a:p>
            <a:pPr algn="ctr">
              <a:lnSpc>
                <a:spcPts val="4807"/>
              </a:lnSpc>
            </a:pPr>
            <a:r>
              <a:rPr lang="en-US" sz="3433">
                <a:solidFill>
                  <a:srgbClr val="FFFFFF"/>
                </a:solidFill>
                <a:latin typeface="Times Neue Roman"/>
              </a:rPr>
              <a:t>27 Columns</a:t>
            </a:r>
          </a:p>
          <a:p>
            <a:pPr algn="ctr">
              <a:lnSpc>
                <a:spcPts val="4807"/>
              </a:lnSpc>
            </a:pPr>
            <a:endParaRPr lang="en-US" sz="3433">
              <a:solidFill>
                <a:srgbClr val="FFFFFF"/>
              </a:solidFill>
              <a:latin typeface="Times Neue Roman"/>
            </a:endParaRPr>
          </a:p>
        </p:txBody>
      </p:sp>
      <p:pic>
        <p:nvPicPr>
          <p:cNvPr id="15" name="Picture 1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2951567" y="6659454"/>
            <a:ext cx="4787883" cy="3381442"/>
          </a:xfrm>
          <a:prstGeom prst="rect">
            <a:avLst/>
          </a:prstGeom>
        </p:spPr>
      </p:pic>
      <p:sp>
        <p:nvSpPr>
          <p:cNvPr id="16" name="TextBox 16"/>
          <p:cNvSpPr txBox="1"/>
          <p:nvPr/>
        </p:nvSpPr>
        <p:spPr>
          <a:xfrm>
            <a:off x="13945367" y="7090004"/>
            <a:ext cx="3036750" cy="2998518"/>
          </a:xfrm>
          <a:prstGeom prst="rect">
            <a:avLst/>
          </a:prstGeom>
        </p:spPr>
        <p:txBody>
          <a:bodyPr lIns="0" tIns="0" rIns="0" bIns="0" rtlCol="0" anchor="t">
            <a:spAutoFit/>
          </a:bodyPr>
          <a:lstStyle/>
          <a:p>
            <a:pPr algn="ctr">
              <a:lnSpc>
                <a:spcPts val="4807"/>
              </a:lnSpc>
            </a:pPr>
            <a:r>
              <a:rPr lang="en-US" sz="3433">
                <a:solidFill>
                  <a:srgbClr val="FFFFFF"/>
                </a:solidFill>
                <a:latin typeface="Times Neue Roman"/>
              </a:rPr>
              <a:t>Testing data</a:t>
            </a:r>
          </a:p>
          <a:p>
            <a:pPr algn="ctr">
              <a:lnSpc>
                <a:spcPts val="4807"/>
              </a:lnSpc>
            </a:pPr>
            <a:r>
              <a:rPr lang="en-US" sz="3433">
                <a:solidFill>
                  <a:srgbClr val="FFFFFF"/>
                </a:solidFill>
                <a:latin typeface="Times Neue Roman"/>
              </a:rPr>
              <a:t> info</a:t>
            </a:r>
          </a:p>
          <a:p>
            <a:pPr algn="ctr">
              <a:lnSpc>
                <a:spcPts val="4807"/>
              </a:lnSpc>
            </a:pPr>
            <a:r>
              <a:rPr lang="en-US" sz="3433">
                <a:solidFill>
                  <a:srgbClr val="FFFFFF"/>
                </a:solidFill>
                <a:latin typeface="Times Neue Roman"/>
              </a:rPr>
              <a:t>1200 rows &amp;</a:t>
            </a:r>
          </a:p>
          <a:p>
            <a:pPr algn="ctr">
              <a:lnSpc>
                <a:spcPts val="4807"/>
              </a:lnSpc>
            </a:pPr>
            <a:r>
              <a:rPr lang="en-US" sz="3433">
                <a:solidFill>
                  <a:srgbClr val="FFFFFF"/>
                </a:solidFill>
                <a:latin typeface="Times Neue Roman"/>
              </a:rPr>
              <a:t>26 Columns</a:t>
            </a:r>
          </a:p>
          <a:p>
            <a:pPr algn="ctr">
              <a:lnSpc>
                <a:spcPts val="4807"/>
              </a:lnSpc>
            </a:pPr>
            <a:endParaRPr lang="en-US" sz="3433">
              <a:solidFill>
                <a:srgbClr val="FFFFFF"/>
              </a:solidFill>
              <a:latin typeface="Times Neue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12552"/>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3019460" y="295678"/>
            <a:ext cx="12249080" cy="7419572"/>
          </a:xfrm>
          <a:prstGeom prst="rect">
            <a:avLst/>
          </a:prstGeom>
        </p:spPr>
      </p:pic>
      <p:sp>
        <p:nvSpPr>
          <p:cNvPr id="3" name="TextBox 3"/>
          <p:cNvSpPr txBox="1"/>
          <p:nvPr/>
        </p:nvSpPr>
        <p:spPr>
          <a:xfrm>
            <a:off x="0" y="2093711"/>
            <a:ext cx="4314683" cy="2245995"/>
          </a:xfrm>
          <a:prstGeom prst="rect">
            <a:avLst/>
          </a:prstGeom>
        </p:spPr>
        <p:txBody>
          <a:bodyPr lIns="0" tIns="0" rIns="0" bIns="0" rtlCol="0" anchor="t">
            <a:spAutoFit/>
          </a:bodyPr>
          <a:lstStyle/>
          <a:p>
            <a:pPr algn="ctr">
              <a:lnSpc>
                <a:spcPts val="4550"/>
              </a:lnSpc>
              <a:spcBef>
                <a:spcPct val="0"/>
              </a:spcBef>
            </a:pPr>
            <a:r>
              <a:rPr lang="en-US" sz="3500" spc="70" dirty="0">
                <a:solidFill>
                  <a:srgbClr val="FFD966"/>
                </a:solidFill>
                <a:latin typeface="Times Neue Roman Bold"/>
              </a:rPr>
              <a:t>Requirement Analysis</a:t>
            </a:r>
          </a:p>
          <a:p>
            <a:pPr algn="ctr">
              <a:lnSpc>
                <a:spcPts val="1560"/>
              </a:lnSpc>
              <a:spcBef>
                <a:spcPct val="0"/>
              </a:spcBef>
            </a:pPr>
            <a:endParaRPr lang="en-US" sz="3500" spc="70" dirty="0">
              <a:solidFill>
                <a:srgbClr val="FFD966"/>
              </a:solidFill>
              <a:latin typeface="Times Neue Roman Bold"/>
            </a:endParaRPr>
          </a:p>
          <a:p>
            <a:pPr algn="ctr">
              <a:lnSpc>
                <a:spcPts val="3639"/>
              </a:lnSpc>
              <a:spcBef>
                <a:spcPct val="0"/>
              </a:spcBef>
            </a:pPr>
            <a:r>
              <a:rPr lang="en-US" sz="2799" spc="55" dirty="0">
                <a:solidFill>
                  <a:srgbClr val="F4F4F4"/>
                </a:solidFill>
                <a:latin typeface="Times Neue Roman"/>
              </a:rPr>
              <a:t>Data is collected from </a:t>
            </a:r>
          </a:p>
          <a:p>
            <a:pPr algn="ctr">
              <a:lnSpc>
                <a:spcPts val="3639"/>
              </a:lnSpc>
              <a:spcBef>
                <a:spcPct val="0"/>
              </a:spcBef>
            </a:pPr>
            <a:r>
              <a:rPr lang="en-US" sz="2799" spc="55" dirty="0">
                <a:solidFill>
                  <a:srgbClr val="F4F4F4"/>
                </a:solidFill>
                <a:latin typeface="Times Neue Roman"/>
              </a:rPr>
              <a:t>Interview Intel Tool.</a:t>
            </a:r>
          </a:p>
        </p:txBody>
      </p:sp>
      <p:sp>
        <p:nvSpPr>
          <p:cNvPr id="4" name="TextBox 4"/>
          <p:cNvSpPr txBox="1"/>
          <p:nvPr/>
        </p:nvSpPr>
        <p:spPr>
          <a:xfrm>
            <a:off x="635669" y="5114925"/>
            <a:ext cx="4767581" cy="2600325"/>
          </a:xfrm>
          <a:prstGeom prst="rect">
            <a:avLst/>
          </a:prstGeom>
        </p:spPr>
        <p:txBody>
          <a:bodyPr lIns="0" tIns="0" rIns="0" bIns="0" rtlCol="0" anchor="t">
            <a:spAutoFit/>
          </a:bodyPr>
          <a:lstStyle/>
          <a:p>
            <a:pPr algn="ctr">
              <a:lnSpc>
                <a:spcPts val="4160"/>
              </a:lnSpc>
              <a:spcBef>
                <a:spcPct val="0"/>
              </a:spcBef>
            </a:pPr>
            <a:r>
              <a:rPr lang="en-US" sz="3200" spc="64">
                <a:solidFill>
                  <a:srgbClr val="FFD966"/>
                </a:solidFill>
                <a:latin typeface="Times Neue Roman Bold"/>
              </a:rPr>
              <a:t>Exploratory Data Analysis</a:t>
            </a:r>
          </a:p>
          <a:p>
            <a:pPr algn="ctr">
              <a:lnSpc>
                <a:spcPts val="1560"/>
              </a:lnSpc>
              <a:spcBef>
                <a:spcPct val="0"/>
              </a:spcBef>
            </a:pPr>
            <a:endParaRPr lang="en-US" sz="3200" spc="64">
              <a:solidFill>
                <a:srgbClr val="FFD966"/>
              </a:solidFill>
              <a:latin typeface="Times Neue Roman Bold"/>
            </a:endParaRPr>
          </a:p>
          <a:p>
            <a:pPr algn="ctr">
              <a:lnSpc>
                <a:spcPts val="3639"/>
              </a:lnSpc>
              <a:spcBef>
                <a:spcPct val="0"/>
              </a:spcBef>
            </a:pPr>
            <a:r>
              <a:rPr lang="en-US" sz="2799" spc="55">
                <a:solidFill>
                  <a:srgbClr val="F4F4F4"/>
                </a:solidFill>
                <a:latin typeface="Times Neue Roman"/>
              </a:rPr>
              <a:t>The dataset is being investigated to discover hidden patterns </a:t>
            </a:r>
          </a:p>
        </p:txBody>
      </p:sp>
      <p:sp>
        <p:nvSpPr>
          <p:cNvPr id="5" name="TextBox 5"/>
          <p:cNvSpPr txBox="1"/>
          <p:nvPr/>
        </p:nvSpPr>
        <p:spPr>
          <a:xfrm>
            <a:off x="7538059" y="7469188"/>
            <a:ext cx="3633788" cy="1590040"/>
          </a:xfrm>
          <a:prstGeom prst="rect">
            <a:avLst/>
          </a:prstGeom>
        </p:spPr>
        <p:txBody>
          <a:bodyPr lIns="0" tIns="0" rIns="0" bIns="0" rtlCol="0" anchor="t">
            <a:spAutoFit/>
          </a:bodyPr>
          <a:lstStyle/>
          <a:p>
            <a:pPr algn="ctr">
              <a:lnSpc>
                <a:spcPts val="4289"/>
              </a:lnSpc>
              <a:spcBef>
                <a:spcPct val="0"/>
              </a:spcBef>
            </a:pPr>
            <a:r>
              <a:rPr lang="en-US" sz="3299" spc="65">
                <a:solidFill>
                  <a:srgbClr val="FFD966"/>
                </a:solidFill>
                <a:latin typeface="Times Neue Roman Bold"/>
              </a:rPr>
              <a:t>Classifier </a:t>
            </a:r>
          </a:p>
          <a:p>
            <a:pPr algn="ctr">
              <a:lnSpc>
                <a:spcPts val="1170"/>
              </a:lnSpc>
              <a:spcBef>
                <a:spcPct val="0"/>
              </a:spcBef>
            </a:pPr>
            <a:endParaRPr lang="en-US" sz="3299" spc="65">
              <a:solidFill>
                <a:srgbClr val="FFD966"/>
              </a:solidFill>
              <a:latin typeface="Times Neue Roman Bold"/>
            </a:endParaRPr>
          </a:p>
          <a:p>
            <a:pPr algn="ctr">
              <a:lnSpc>
                <a:spcPts val="3639"/>
              </a:lnSpc>
              <a:spcBef>
                <a:spcPct val="0"/>
              </a:spcBef>
            </a:pPr>
            <a:r>
              <a:rPr lang="en-US" sz="2799" spc="55">
                <a:solidFill>
                  <a:srgbClr val="FFFFFF"/>
                </a:solidFill>
                <a:latin typeface="Times Neue Roman"/>
              </a:rPr>
              <a:t>The datasets are trained </a:t>
            </a:r>
          </a:p>
          <a:p>
            <a:pPr algn="ctr">
              <a:lnSpc>
                <a:spcPts val="3639"/>
              </a:lnSpc>
              <a:spcBef>
                <a:spcPct val="0"/>
              </a:spcBef>
            </a:pPr>
            <a:r>
              <a:rPr lang="en-US" sz="2799" spc="55">
                <a:solidFill>
                  <a:srgbClr val="FFFFFF"/>
                </a:solidFill>
                <a:latin typeface="Times Neue Roman"/>
              </a:rPr>
              <a:t>and Model is created.</a:t>
            </a:r>
          </a:p>
        </p:txBody>
      </p:sp>
      <p:sp>
        <p:nvSpPr>
          <p:cNvPr id="6" name="TextBox 6"/>
          <p:cNvSpPr txBox="1"/>
          <p:nvPr/>
        </p:nvSpPr>
        <p:spPr>
          <a:xfrm>
            <a:off x="11219844" y="5672773"/>
            <a:ext cx="6734026" cy="2859405"/>
          </a:xfrm>
          <a:prstGeom prst="rect">
            <a:avLst/>
          </a:prstGeom>
        </p:spPr>
        <p:txBody>
          <a:bodyPr lIns="0" tIns="0" rIns="0" bIns="0" rtlCol="0" anchor="t">
            <a:spAutoFit/>
          </a:bodyPr>
          <a:lstStyle/>
          <a:p>
            <a:pPr algn="ctr">
              <a:lnSpc>
                <a:spcPts val="4029"/>
              </a:lnSpc>
              <a:spcBef>
                <a:spcPct val="0"/>
              </a:spcBef>
            </a:pPr>
            <a:r>
              <a:rPr lang="en-US" sz="3099" spc="61">
                <a:solidFill>
                  <a:srgbClr val="FFD966"/>
                </a:solidFill>
                <a:latin typeface="Times Neue Roman Bold"/>
              </a:rPr>
              <a:t>Performance </a:t>
            </a:r>
          </a:p>
          <a:p>
            <a:pPr algn="ctr">
              <a:lnSpc>
                <a:spcPts val="4029"/>
              </a:lnSpc>
              <a:spcBef>
                <a:spcPct val="0"/>
              </a:spcBef>
            </a:pPr>
            <a:r>
              <a:rPr lang="en-US" sz="3099" spc="61">
                <a:solidFill>
                  <a:srgbClr val="FFD966"/>
                </a:solidFill>
                <a:latin typeface="Times Neue Roman Bold"/>
              </a:rPr>
              <a:t>Testing</a:t>
            </a:r>
          </a:p>
          <a:p>
            <a:pPr algn="ctr">
              <a:lnSpc>
                <a:spcPts val="1170"/>
              </a:lnSpc>
              <a:spcBef>
                <a:spcPct val="0"/>
              </a:spcBef>
            </a:pPr>
            <a:endParaRPr lang="en-US" sz="3099" spc="61">
              <a:solidFill>
                <a:srgbClr val="FFD966"/>
              </a:solidFill>
              <a:latin typeface="Times Neue Roman Bold"/>
            </a:endParaRPr>
          </a:p>
          <a:p>
            <a:pPr algn="ctr">
              <a:lnSpc>
                <a:spcPts val="3380"/>
              </a:lnSpc>
              <a:spcBef>
                <a:spcPct val="0"/>
              </a:spcBef>
            </a:pPr>
            <a:r>
              <a:rPr lang="en-US" sz="2600" spc="52">
                <a:solidFill>
                  <a:srgbClr val="F4F4F4"/>
                </a:solidFill>
                <a:latin typeface="Times Neue Roman"/>
              </a:rPr>
              <a:t>After creating the model the performance of model is being tested by using unknown data.</a:t>
            </a:r>
          </a:p>
          <a:p>
            <a:pPr algn="ctr">
              <a:lnSpc>
                <a:spcPts val="3380"/>
              </a:lnSpc>
              <a:spcBef>
                <a:spcPct val="0"/>
              </a:spcBef>
            </a:pPr>
            <a:r>
              <a:rPr lang="en-US" sz="2600" spc="52">
                <a:solidFill>
                  <a:srgbClr val="F4F4F4"/>
                </a:solidFill>
                <a:latin typeface="Times Neue Roman"/>
              </a:rPr>
              <a:t>The performance is analyzed using accuracy score because the data was balanced. </a:t>
            </a:r>
          </a:p>
        </p:txBody>
      </p:sp>
      <p:sp>
        <p:nvSpPr>
          <p:cNvPr id="7" name="TextBox 7"/>
          <p:cNvSpPr txBox="1"/>
          <p:nvPr/>
        </p:nvSpPr>
        <p:spPr>
          <a:xfrm>
            <a:off x="13969231" y="2103236"/>
            <a:ext cx="3984639" cy="2783840"/>
          </a:xfrm>
          <a:prstGeom prst="rect">
            <a:avLst/>
          </a:prstGeom>
        </p:spPr>
        <p:txBody>
          <a:bodyPr lIns="0" tIns="0" rIns="0" bIns="0" rtlCol="0" anchor="t">
            <a:spAutoFit/>
          </a:bodyPr>
          <a:lstStyle/>
          <a:p>
            <a:pPr algn="ctr">
              <a:lnSpc>
                <a:spcPts val="4029"/>
              </a:lnSpc>
              <a:spcBef>
                <a:spcPct val="0"/>
              </a:spcBef>
            </a:pPr>
            <a:r>
              <a:rPr lang="en-US" sz="3099" spc="61">
                <a:solidFill>
                  <a:srgbClr val="FFD966"/>
                </a:solidFill>
                <a:latin typeface="Times Neue Roman Bold"/>
              </a:rPr>
              <a:t>Enhancing  performance </a:t>
            </a:r>
          </a:p>
          <a:p>
            <a:pPr algn="ctr">
              <a:lnSpc>
                <a:spcPts val="1170"/>
              </a:lnSpc>
              <a:spcBef>
                <a:spcPct val="0"/>
              </a:spcBef>
            </a:pPr>
            <a:endParaRPr lang="en-US" sz="3099" spc="61">
              <a:solidFill>
                <a:srgbClr val="FFD966"/>
              </a:solidFill>
              <a:latin typeface="Times Neue Roman Bold"/>
            </a:endParaRPr>
          </a:p>
          <a:p>
            <a:pPr algn="ctr">
              <a:lnSpc>
                <a:spcPts val="3250"/>
              </a:lnSpc>
              <a:spcBef>
                <a:spcPct val="0"/>
              </a:spcBef>
            </a:pPr>
            <a:r>
              <a:rPr lang="en-US" sz="2500" spc="50">
                <a:solidFill>
                  <a:srgbClr val="F4F4F4"/>
                </a:solidFill>
                <a:latin typeface="Times Neue Roman Bold"/>
              </a:rPr>
              <a:t>The performance of model is improved by again refining the data and building the model again.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rot="-1753206">
            <a:off x="-1113304" y="4354356"/>
            <a:ext cx="25783492" cy="9586163"/>
          </a:xfrm>
          <a:prstGeom prst="rect">
            <a:avLst/>
          </a:prstGeom>
          <a:solidFill>
            <a:srgbClr val="545454">
              <a:alpha val="4706"/>
            </a:srgbClr>
          </a:solidFill>
        </p:spPr>
      </p:sp>
      <p:grpSp>
        <p:nvGrpSpPr>
          <p:cNvPr id="3" name="Group 3"/>
          <p:cNvGrpSpPr/>
          <p:nvPr/>
        </p:nvGrpSpPr>
        <p:grpSpPr>
          <a:xfrm>
            <a:off x="5301569" y="6754168"/>
            <a:ext cx="7076016" cy="3532832"/>
            <a:chOff x="0" y="0"/>
            <a:chExt cx="2581350" cy="1288787"/>
          </a:xfrm>
        </p:grpSpPr>
        <p:sp>
          <p:nvSpPr>
            <p:cNvPr id="4" name="Freeform 4"/>
            <p:cNvSpPr/>
            <p:nvPr/>
          </p:nvSpPr>
          <p:spPr>
            <a:xfrm>
              <a:off x="0" y="0"/>
              <a:ext cx="2581350" cy="1288787"/>
            </a:xfrm>
            <a:custGeom>
              <a:avLst/>
              <a:gdLst/>
              <a:ahLst/>
              <a:cxnLst/>
              <a:rect l="l" t="t" r="r" b="b"/>
              <a:pathLst>
                <a:path w="2581350" h="1288787">
                  <a:moveTo>
                    <a:pt x="2456890" y="1288787"/>
                  </a:moveTo>
                  <a:lnTo>
                    <a:pt x="124460" y="1288787"/>
                  </a:lnTo>
                  <a:cubicBezTo>
                    <a:pt x="55880" y="1288787"/>
                    <a:pt x="0" y="1232907"/>
                    <a:pt x="0" y="1164327"/>
                  </a:cubicBezTo>
                  <a:lnTo>
                    <a:pt x="0" y="124460"/>
                  </a:lnTo>
                  <a:cubicBezTo>
                    <a:pt x="0" y="55880"/>
                    <a:pt x="55880" y="0"/>
                    <a:pt x="124460" y="0"/>
                  </a:cubicBezTo>
                  <a:lnTo>
                    <a:pt x="2456890" y="0"/>
                  </a:lnTo>
                  <a:cubicBezTo>
                    <a:pt x="2525470" y="0"/>
                    <a:pt x="2581350" y="55880"/>
                    <a:pt x="2581350" y="124460"/>
                  </a:cubicBezTo>
                  <a:lnTo>
                    <a:pt x="2581350" y="1164327"/>
                  </a:lnTo>
                  <a:cubicBezTo>
                    <a:pt x="2581350" y="1232907"/>
                    <a:pt x="2525470" y="1288787"/>
                    <a:pt x="2456890" y="1288787"/>
                  </a:cubicBezTo>
                  <a:close/>
                </a:path>
              </a:pathLst>
            </a:custGeom>
            <a:solidFill>
              <a:srgbClr val="263F6B"/>
            </a:solidFill>
          </p:spPr>
        </p:sp>
      </p:grpSp>
      <p:grpSp>
        <p:nvGrpSpPr>
          <p:cNvPr id="5" name="Group 5"/>
          <p:cNvGrpSpPr/>
          <p:nvPr/>
        </p:nvGrpSpPr>
        <p:grpSpPr>
          <a:xfrm>
            <a:off x="-2729116" y="1681677"/>
            <a:ext cx="6717795" cy="1309890"/>
            <a:chOff x="0" y="0"/>
            <a:chExt cx="3386874" cy="660400"/>
          </a:xfrm>
        </p:grpSpPr>
        <p:sp>
          <p:nvSpPr>
            <p:cNvPr id="6" name="Freeform 6"/>
            <p:cNvSpPr/>
            <p:nvPr/>
          </p:nvSpPr>
          <p:spPr>
            <a:xfrm>
              <a:off x="0" y="0"/>
              <a:ext cx="3386874" cy="660400"/>
            </a:xfrm>
            <a:custGeom>
              <a:avLst/>
              <a:gdLst/>
              <a:ahLst/>
              <a:cxnLst/>
              <a:rect l="l" t="t" r="r" b="b"/>
              <a:pathLst>
                <a:path w="3386874" h="660400">
                  <a:moveTo>
                    <a:pt x="3262413" y="660400"/>
                  </a:moveTo>
                  <a:lnTo>
                    <a:pt x="124460" y="660400"/>
                  </a:lnTo>
                  <a:cubicBezTo>
                    <a:pt x="55880" y="660400"/>
                    <a:pt x="0" y="604520"/>
                    <a:pt x="0" y="535940"/>
                  </a:cubicBezTo>
                  <a:lnTo>
                    <a:pt x="0" y="124460"/>
                  </a:lnTo>
                  <a:cubicBezTo>
                    <a:pt x="0" y="55880"/>
                    <a:pt x="55880" y="0"/>
                    <a:pt x="124460" y="0"/>
                  </a:cubicBezTo>
                  <a:lnTo>
                    <a:pt x="3262414" y="0"/>
                  </a:lnTo>
                  <a:cubicBezTo>
                    <a:pt x="3330994" y="0"/>
                    <a:pt x="3386874" y="55880"/>
                    <a:pt x="3386874" y="124460"/>
                  </a:cubicBezTo>
                  <a:lnTo>
                    <a:pt x="3386874" y="535940"/>
                  </a:lnTo>
                  <a:cubicBezTo>
                    <a:pt x="3386874" y="604520"/>
                    <a:pt x="3330994" y="660400"/>
                    <a:pt x="3262414" y="660400"/>
                  </a:cubicBezTo>
                  <a:close/>
                </a:path>
              </a:pathLst>
            </a:custGeom>
            <a:solidFill>
              <a:srgbClr val="263F6B"/>
            </a:solidFill>
          </p:spPr>
        </p:sp>
      </p:grpSp>
      <p:grpSp>
        <p:nvGrpSpPr>
          <p:cNvPr id="7" name="Group 7"/>
          <p:cNvGrpSpPr/>
          <p:nvPr/>
        </p:nvGrpSpPr>
        <p:grpSpPr>
          <a:xfrm>
            <a:off x="14476505" y="1681677"/>
            <a:ext cx="6562284" cy="1309890"/>
            <a:chOff x="0" y="0"/>
            <a:chExt cx="3308471" cy="660400"/>
          </a:xfrm>
        </p:grpSpPr>
        <p:sp>
          <p:nvSpPr>
            <p:cNvPr id="8" name="Freeform 8"/>
            <p:cNvSpPr/>
            <p:nvPr/>
          </p:nvSpPr>
          <p:spPr>
            <a:xfrm>
              <a:off x="0" y="0"/>
              <a:ext cx="3308471" cy="660400"/>
            </a:xfrm>
            <a:custGeom>
              <a:avLst/>
              <a:gdLst/>
              <a:ahLst/>
              <a:cxnLst/>
              <a:rect l="l" t="t" r="r" b="b"/>
              <a:pathLst>
                <a:path w="3308471" h="660400">
                  <a:moveTo>
                    <a:pt x="3184010" y="660400"/>
                  </a:moveTo>
                  <a:lnTo>
                    <a:pt x="124460" y="660400"/>
                  </a:lnTo>
                  <a:cubicBezTo>
                    <a:pt x="55880" y="660400"/>
                    <a:pt x="0" y="604520"/>
                    <a:pt x="0" y="535940"/>
                  </a:cubicBezTo>
                  <a:lnTo>
                    <a:pt x="0" y="124460"/>
                  </a:lnTo>
                  <a:cubicBezTo>
                    <a:pt x="0" y="55880"/>
                    <a:pt x="55880" y="0"/>
                    <a:pt x="124460" y="0"/>
                  </a:cubicBezTo>
                  <a:lnTo>
                    <a:pt x="3184011" y="0"/>
                  </a:lnTo>
                  <a:cubicBezTo>
                    <a:pt x="3252591" y="0"/>
                    <a:pt x="3308471" y="55880"/>
                    <a:pt x="3308471" y="124460"/>
                  </a:cubicBezTo>
                  <a:lnTo>
                    <a:pt x="3308471" y="535940"/>
                  </a:lnTo>
                  <a:cubicBezTo>
                    <a:pt x="3308471" y="604520"/>
                    <a:pt x="3252591" y="660400"/>
                    <a:pt x="3184011" y="660400"/>
                  </a:cubicBezTo>
                  <a:close/>
                </a:path>
              </a:pathLst>
            </a:custGeom>
            <a:solidFill>
              <a:srgbClr val="263F6B"/>
            </a:solidFill>
          </p:spPr>
        </p:sp>
      </p:grpSp>
      <p:grpSp>
        <p:nvGrpSpPr>
          <p:cNvPr id="9" name="Group 9"/>
          <p:cNvGrpSpPr/>
          <p:nvPr/>
        </p:nvGrpSpPr>
        <p:grpSpPr>
          <a:xfrm>
            <a:off x="12948339" y="7237345"/>
            <a:ext cx="5112693" cy="3049655"/>
            <a:chOff x="0" y="0"/>
            <a:chExt cx="1865124" cy="1112522"/>
          </a:xfrm>
        </p:grpSpPr>
        <p:sp>
          <p:nvSpPr>
            <p:cNvPr id="10" name="Freeform 10"/>
            <p:cNvSpPr/>
            <p:nvPr/>
          </p:nvSpPr>
          <p:spPr>
            <a:xfrm>
              <a:off x="0" y="0"/>
              <a:ext cx="1865125" cy="1112523"/>
            </a:xfrm>
            <a:custGeom>
              <a:avLst/>
              <a:gdLst/>
              <a:ahLst/>
              <a:cxnLst/>
              <a:rect l="l" t="t" r="r" b="b"/>
              <a:pathLst>
                <a:path w="1865125" h="1112523">
                  <a:moveTo>
                    <a:pt x="1740664" y="1112522"/>
                  </a:moveTo>
                  <a:lnTo>
                    <a:pt x="124460" y="1112522"/>
                  </a:lnTo>
                  <a:cubicBezTo>
                    <a:pt x="55880" y="1112522"/>
                    <a:pt x="0" y="1056642"/>
                    <a:pt x="0" y="988062"/>
                  </a:cubicBezTo>
                  <a:lnTo>
                    <a:pt x="0" y="124460"/>
                  </a:lnTo>
                  <a:cubicBezTo>
                    <a:pt x="0" y="55880"/>
                    <a:pt x="55880" y="0"/>
                    <a:pt x="124460" y="0"/>
                  </a:cubicBezTo>
                  <a:lnTo>
                    <a:pt x="1740664" y="0"/>
                  </a:lnTo>
                  <a:cubicBezTo>
                    <a:pt x="1809244" y="0"/>
                    <a:pt x="1865125" y="55880"/>
                    <a:pt x="1865125" y="124460"/>
                  </a:cubicBezTo>
                  <a:lnTo>
                    <a:pt x="1865125" y="988063"/>
                  </a:lnTo>
                  <a:cubicBezTo>
                    <a:pt x="1865125" y="1056643"/>
                    <a:pt x="1809244" y="1112523"/>
                    <a:pt x="1740664" y="1112523"/>
                  </a:cubicBezTo>
                  <a:close/>
                </a:path>
              </a:pathLst>
            </a:custGeom>
            <a:solidFill>
              <a:srgbClr val="263F6B"/>
            </a:solidFill>
          </p:spPr>
        </p:sp>
      </p:grpSp>
      <p:sp>
        <p:nvSpPr>
          <p:cNvPr id="11" name="TextBox 11"/>
          <p:cNvSpPr txBox="1"/>
          <p:nvPr/>
        </p:nvSpPr>
        <p:spPr>
          <a:xfrm>
            <a:off x="4827845" y="1373836"/>
            <a:ext cx="8786159" cy="2097024"/>
          </a:xfrm>
          <a:prstGeom prst="rect">
            <a:avLst/>
          </a:prstGeom>
        </p:spPr>
        <p:txBody>
          <a:bodyPr lIns="0" tIns="0" rIns="0" bIns="0" rtlCol="0" anchor="t">
            <a:spAutoFit/>
          </a:bodyPr>
          <a:lstStyle/>
          <a:p>
            <a:pPr algn="ctr">
              <a:lnSpc>
                <a:spcPts val="8071"/>
              </a:lnSpc>
            </a:pPr>
            <a:r>
              <a:rPr lang="en-US" sz="8236" spc="-485">
                <a:solidFill>
                  <a:srgbClr val="263F6B"/>
                </a:solidFill>
                <a:latin typeface="Montserrat Extra-Bold Italics"/>
              </a:rPr>
              <a:t>DATA PREPROCESSING</a:t>
            </a:r>
          </a:p>
        </p:txBody>
      </p:sp>
      <p:sp>
        <p:nvSpPr>
          <p:cNvPr id="12" name="TextBox 12"/>
          <p:cNvSpPr txBox="1"/>
          <p:nvPr/>
        </p:nvSpPr>
        <p:spPr>
          <a:xfrm>
            <a:off x="3395601" y="4168775"/>
            <a:ext cx="11496797" cy="860425"/>
          </a:xfrm>
          <a:prstGeom prst="rect">
            <a:avLst/>
          </a:prstGeom>
        </p:spPr>
        <p:txBody>
          <a:bodyPr lIns="0" tIns="0" rIns="0" bIns="0" rtlCol="0" anchor="t">
            <a:spAutoFit/>
          </a:bodyPr>
          <a:lstStyle/>
          <a:p>
            <a:pPr algn="ctr">
              <a:lnSpc>
                <a:spcPts val="3500"/>
              </a:lnSpc>
            </a:pPr>
            <a:r>
              <a:rPr lang="en-US" sz="2500" spc="50">
                <a:solidFill>
                  <a:srgbClr val="212423"/>
                </a:solidFill>
                <a:latin typeface="Montserrat"/>
              </a:rPr>
              <a:t>Data preprocessing is the process of transforming raw data into a useful, understandable format.</a:t>
            </a:r>
          </a:p>
        </p:txBody>
      </p:sp>
      <p:sp>
        <p:nvSpPr>
          <p:cNvPr id="13" name="TextBox 13"/>
          <p:cNvSpPr txBox="1"/>
          <p:nvPr/>
        </p:nvSpPr>
        <p:spPr>
          <a:xfrm>
            <a:off x="5636284" y="7052041"/>
            <a:ext cx="6406586" cy="1352949"/>
          </a:xfrm>
          <a:prstGeom prst="rect">
            <a:avLst/>
          </a:prstGeom>
        </p:spPr>
        <p:txBody>
          <a:bodyPr lIns="0" tIns="0" rIns="0" bIns="0" rtlCol="0" anchor="t">
            <a:spAutoFit/>
          </a:bodyPr>
          <a:lstStyle/>
          <a:p>
            <a:pPr algn="ctr">
              <a:lnSpc>
                <a:spcPts val="3653"/>
              </a:lnSpc>
            </a:pPr>
            <a:r>
              <a:rPr lang="en-US" sz="2609" spc="52">
                <a:solidFill>
                  <a:srgbClr val="FFFFFF"/>
                </a:solidFill>
                <a:latin typeface="Times Neue Roman"/>
              </a:rPr>
              <a:t>Converting the Categorical variabe</a:t>
            </a:r>
          </a:p>
          <a:p>
            <a:pPr algn="ctr">
              <a:lnSpc>
                <a:spcPts val="3653"/>
              </a:lnSpc>
            </a:pPr>
            <a:r>
              <a:rPr lang="en-US" sz="2609" spc="52">
                <a:solidFill>
                  <a:srgbClr val="FFFFFF"/>
                </a:solidFill>
                <a:latin typeface="Times Neue Roman"/>
              </a:rPr>
              <a:t>to numerical variable by applying get dummies</a:t>
            </a:r>
          </a:p>
        </p:txBody>
      </p:sp>
      <p:sp>
        <p:nvSpPr>
          <p:cNvPr id="14" name="TextBox 14"/>
          <p:cNvSpPr txBox="1"/>
          <p:nvPr/>
        </p:nvSpPr>
        <p:spPr>
          <a:xfrm>
            <a:off x="13326124" y="7393747"/>
            <a:ext cx="4431523" cy="2724785"/>
          </a:xfrm>
          <a:prstGeom prst="rect">
            <a:avLst/>
          </a:prstGeom>
        </p:spPr>
        <p:txBody>
          <a:bodyPr lIns="0" tIns="0" rIns="0" bIns="0" rtlCol="0" anchor="t">
            <a:spAutoFit/>
          </a:bodyPr>
          <a:lstStyle/>
          <a:p>
            <a:pPr algn="ctr">
              <a:lnSpc>
                <a:spcPts val="3639"/>
              </a:lnSpc>
            </a:pPr>
            <a:r>
              <a:rPr lang="en-US" sz="2599" spc="51">
                <a:solidFill>
                  <a:srgbClr val="FFFFFF"/>
                </a:solidFill>
                <a:latin typeface="Times Neue Roman"/>
              </a:rPr>
              <a:t>The Features where having different range so to make the data in to same range </a:t>
            </a:r>
          </a:p>
          <a:p>
            <a:pPr algn="ctr">
              <a:lnSpc>
                <a:spcPts val="3639"/>
              </a:lnSpc>
            </a:pPr>
            <a:r>
              <a:rPr lang="en-US" sz="2599" spc="51">
                <a:solidFill>
                  <a:srgbClr val="FFFFFF"/>
                </a:solidFill>
                <a:latin typeface="Times Neue Roman"/>
              </a:rPr>
              <a:t>I have performed standard scaler because the data were normaly distributed </a:t>
            </a:r>
          </a:p>
        </p:txBody>
      </p:sp>
      <p:sp>
        <p:nvSpPr>
          <p:cNvPr id="15" name="TextBox 15"/>
          <p:cNvSpPr txBox="1"/>
          <p:nvPr/>
        </p:nvSpPr>
        <p:spPr>
          <a:xfrm>
            <a:off x="7008532" y="5889124"/>
            <a:ext cx="3662091" cy="657225"/>
          </a:xfrm>
          <a:prstGeom prst="rect">
            <a:avLst/>
          </a:prstGeom>
        </p:spPr>
        <p:txBody>
          <a:bodyPr lIns="0" tIns="0" rIns="0" bIns="0" rtlCol="0" anchor="t">
            <a:spAutoFit/>
          </a:bodyPr>
          <a:lstStyle/>
          <a:p>
            <a:pPr algn="ctr">
              <a:lnSpc>
                <a:spcPts val="5700"/>
              </a:lnSpc>
            </a:pPr>
            <a:r>
              <a:rPr lang="en-US" sz="3000" spc="60">
                <a:solidFill>
                  <a:srgbClr val="263F6B"/>
                </a:solidFill>
                <a:latin typeface="Montserrat Extra-Bold"/>
              </a:rPr>
              <a:t>Performing OHE</a:t>
            </a:r>
          </a:p>
        </p:txBody>
      </p:sp>
      <p:sp>
        <p:nvSpPr>
          <p:cNvPr id="16" name="TextBox 16"/>
          <p:cNvSpPr txBox="1"/>
          <p:nvPr/>
        </p:nvSpPr>
        <p:spPr>
          <a:xfrm>
            <a:off x="13502382" y="6308224"/>
            <a:ext cx="4432261" cy="633846"/>
          </a:xfrm>
          <a:prstGeom prst="rect">
            <a:avLst/>
          </a:prstGeom>
        </p:spPr>
        <p:txBody>
          <a:bodyPr lIns="0" tIns="0" rIns="0" bIns="0" rtlCol="0" anchor="t">
            <a:spAutoFit/>
          </a:bodyPr>
          <a:lstStyle/>
          <a:p>
            <a:pPr algn="ctr">
              <a:lnSpc>
                <a:spcPts val="5588"/>
              </a:lnSpc>
            </a:pPr>
            <a:r>
              <a:rPr lang="en-US" sz="2941" spc="58">
                <a:solidFill>
                  <a:srgbClr val="263F6B"/>
                </a:solidFill>
                <a:latin typeface="Montserrat Extra-Bold"/>
              </a:rPr>
              <a:t>Standard Scaling</a:t>
            </a:r>
          </a:p>
        </p:txBody>
      </p:sp>
      <p:sp>
        <p:nvSpPr>
          <p:cNvPr id="17" name="TextBox 17"/>
          <p:cNvSpPr txBox="1"/>
          <p:nvPr/>
        </p:nvSpPr>
        <p:spPr>
          <a:xfrm>
            <a:off x="5636284" y="8511059"/>
            <a:ext cx="6406586" cy="1353185"/>
          </a:xfrm>
          <a:prstGeom prst="rect">
            <a:avLst/>
          </a:prstGeom>
        </p:spPr>
        <p:txBody>
          <a:bodyPr lIns="0" tIns="0" rIns="0" bIns="0" rtlCol="0" anchor="t">
            <a:spAutoFit/>
          </a:bodyPr>
          <a:lstStyle/>
          <a:p>
            <a:pPr algn="ctr">
              <a:lnSpc>
                <a:spcPts val="3640"/>
              </a:lnSpc>
            </a:pPr>
            <a:r>
              <a:rPr lang="en-US" sz="2600" spc="52">
                <a:solidFill>
                  <a:srgbClr val="FFFFFF"/>
                </a:solidFill>
                <a:latin typeface="Times Neue Roman"/>
              </a:rPr>
              <a:t>Where machine learning algorithm can understand, which in turn improve predictions as well as classification accuracy of a model.</a:t>
            </a:r>
          </a:p>
        </p:txBody>
      </p:sp>
      <p:sp>
        <p:nvSpPr>
          <p:cNvPr id="18" name="TextBox 18"/>
          <p:cNvSpPr txBox="1"/>
          <p:nvPr/>
        </p:nvSpPr>
        <p:spPr>
          <a:xfrm>
            <a:off x="0" y="6240040"/>
            <a:ext cx="5301569" cy="941664"/>
          </a:xfrm>
          <a:prstGeom prst="rect">
            <a:avLst/>
          </a:prstGeom>
        </p:spPr>
        <p:txBody>
          <a:bodyPr lIns="0" tIns="0" rIns="0" bIns="0" rtlCol="0" anchor="t">
            <a:spAutoFit/>
          </a:bodyPr>
          <a:lstStyle/>
          <a:p>
            <a:pPr algn="ctr">
              <a:lnSpc>
                <a:spcPts val="3765"/>
              </a:lnSpc>
            </a:pPr>
            <a:r>
              <a:rPr lang="en-US" sz="2941" spc="100">
                <a:solidFill>
                  <a:srgbClr val="263F6B"/>
                </a:solidFill>
                <a:latin typeface="Montserrat Extra-Bold"/>
              </a:rPr>
              <a:t>Missing values Treatment</a:t>
            </a:r>
          </a:p>
        </p:txBody>
      </p:sp>
      <p:grpSp>
        <p:nvGrpSpPr>
          <p:cNvPr id="19" name="Group 19"/>
          <p:cNvGrpSpPr/>
          <p:nvPr/>
        </p:nvGrpSpPr>
        <p:grpSpPr>
          <a:xfrm>
            <a:off x="337424" y="7237345"/>
            <a:ext cx="4626722" cy="3049655"/>
            <a:chOff x="0" y="0"/>
            <a:chExt cx="1687841" cy="1112522"/>
          </a:xfrm>
        </p:grpSpPr>
        <p:sp>
          <p:nvSpPr>
            <p:cNvPr id="20" name="Freeform 20"/>
            <p:cNvSpPr/>
            <p:nvPr/>
          </p:nvSpPr>
          <p:spPr>
            <a:xfrm>
              <a:off x="0" y="0"/>
              <a:ext cx="1687841" cy="1112523"/>
            </a:xfrm>
            <a:custGeom>
              <a:avLst/>
              <a:gdLst/>
              <a:ahLst/>
              <a:cxnLst/>
              <a:rect l="l" t="t" r="r" b="b"/>
              <a:pathLst>
                <a:path w="1687841" h="1112523">
                  <a:moveTo>
                    <a:pt x="1563381" y="1112522"/>
                  </a:moveTo>
                  <a:lnTo>
                    <a:pt x="124460" y="1112522"/>
                  </a:lnTo>
                  <a:cubicBezTo>
                    <a:pt x="55880" y="1112522"/>
                    <a:pt x="0" y="1056642"/>
                    <a:pt x="0" y="988062"/>
                  </a:cubicBezTo>
                  <a:lnTo>
                    <a:pt x="0" y="124460"/>
                  </a:lnTo>
                  <a:cubicBezTo>
                    <a:pt x="0" y="55880"/>
                    <a:pt x="55880" y="0"/>
                    <a:pt x="124460" y="0"/>
                  </a:cubicBezTo>
                  <a:lnTo>
                    <a:pt x="1563381" y="0"/>
                  </a:lnTo>
                  <a:cubicBezTo>
                    <a:pt x="1631961" y="0"/>
                    <a:pt x="1687841" y="55880"/>
                    <a:pt x="1687841" y="124460"/>
                  </a:cubicBezTo>
                  <a:lnTo>
                    <a:pt x="1687841" y="988063"/>
                  </a:lnTo>
                  <a:cubicBezTo>
                    <a:pt x="1687841" y="1056643"/>
                    <a:pt x="1631961" y="1112523"/>
                    <a:pt x="1563381" y="1112523"/>
                  </a:cubicBezTo>
                  <a:close/>
                </a:path>
              </a:pathLst>
            </a:custGeom>
            <a:solidFill>
              <a:srgbClr val="263F6B"/>
            </a:solidFill>
          </p:spPr>
        </p:sp>
      </p:grpSp>
      <p:sp>
        <p:nvSpPr>
          <p:cNvPr id="21" name="TextBox 21"/>
          <p:cNvSpPr txBox="1"/>
          <p:nvPr/>
        </p:nvSpPr>
        <p:spPr>
          <a:xfrm>
            <a:off x="629781" y="7431847"/>
            <a:ext cx="4042007" cy="2724785"/>
          </a:xfrm>
          <a:prstGeom prst="rect">
            <a:avLst/>
          </a:prstGeom>
        </p:spPr>
        <p:txBody>
          <a:bodyPr lIns="0" tIns="0" rIns="0" bIns="0" rtlCol="0" anchor="t">
            <a:spAutoFit/>
          </a:bodyPr>
          <a:lstStyle/>
          <a:p>
            <a:pPr algn="ctr">
              <a:lnSpc>
                <a:spcPts val="3640"/>
              </a:lnSpc>
            </a:pPr>
            <a:r>
              <a:rPr lang="en-US" sz="2600" spc="52">
                <a:solidFill>
                  <a:srgbClr val="FFFFFF"/>
                </a:solidFill>
                <a:latin typeface="Times Neue Roman"/>
              </a:rPr>
              <a:t>There are only few data which has missing values so </a:t>
            </a:r>
          </a:p>
          <a:p>
            <a:pPr algn="ctr">
              <a:lnSpc>
                <a:spcPts val="3640"/>
              </a:lnSpc>
            </a:pPr>
            <a:r>
              <a:rPr lang="en-US" sz="2600" spc="52">
                <a:solidFill>
                  <a:srgbClr val="FFFFFF"/>
                </a:solidFill>
                <a:latin typeface="Times Neue Roman"/>
              </a:rPr>
              <a:t>I have imputed categorical variable by using mode and continious variable by using median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EFFFF"/>
        </a:solidFill>
        <a:effectLst/>
      </p:bgPr>
    </p:bg>
    <p:spTree>
      <p:nvGrpSpPr>
        <p:cNvPr id="1" name=""/>
        <p:cNvGrpSpPr/>
        <p:nvPr/>
      </p:nvGrpSpPr>
      <p:grpSpPr>
        <a:xfrm>
          <a:off x="0" y="0"/>
          <a:ext cx="0" cy="0"/>
          <a:chOff x="0" y="0"/>
          <a:chExt cx="0" cy="0"/>
        </a:xfrm>
      </p:grpSpPr>
      <p:sp>
        <p:nvSpPr>
          <p:cNvPr id="2" name="AutoShape 2"/>
          <p:cNvSpPr/>
          <p:nvPr/>
        </p:nvSpPr>
        <p:spPr>
          <a:xfrm>
            <a:off x="0" y="0"/>
            <a:ext cx="18240375" cy="10287000"/>
          </a:xfrm>
          <a:prstGeom prst="rect">
            <a:avLst/>
          </a:prstGeom>
          <a:solidFill>
            <a:srgbClr val="887595">
              <a:alpha val="4706"/>
            </a:srgbClr>
          </a:solidFill>
        </p:spPr>
      </p:sp>
      <p:pic>
        <p:nvPicPr>
          <p:cNvPr id="3" name="Picture 3"/>
          <p:cNvPicPr>
            <a:picLocks noChangeAspect="1"/>
          </p:cNvPicPr>
          <p:nvPr/>
        </p:nvPicPr>
        <p:blipFill>
          <a:blip r:embed="rId2">
            <a:alphaModFix amt="50000"/>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0" y="-14302"/>
            <a:ext cx="10657271" cy="10657271"/>
          </a:xfrm>
          <a:prstGeom prst="rect">
            <a:avLst/>
          </a:prstGeom>
        </p:spPr>
      </p:pic>
      <p:grpSp>
        <p:nvGrpSpPr>
          <p:cNvPr id="4" name="Group 4"/>
          <p:cNvGrpSpPr/>
          <p:nvPr/>
        </p:nvGrpSpPr>
        <p:grpSpPr>
          <a:xfrm>
            <a:off x="0" y="2773679"/>
            <a:ext cx="5927687" cy="7513321"/>
            <a:chOff x="0" y="0"/>
            <a:chExt cx="7903583" cy="10017761"/>
          </a:xfrm>
        </p:grpSpPr>
        <p:pic>
          <p:nvPicPr>
            <p:cNvPr id="5" name="Picture 5"/>
            <p:cNvPicPr>
              <a:picLocks noChangeAspect="1"/>
            </p:cNvPicPr>
            <p:nvPr/>
          </p:nvPicPr>
          <p:blipFill>
            <a:blip r:embed="rId4"/>
            <a:srcRect l="20381" r="27021"/>
            <a:stretch>
              <a:fillRect/>
            </a:stretch>
          </p:blipFill>
          <p:spPr>
            <a:xfrm>
              <a:off x="0" y="0"/>
              <a:ext cx="7903583" cy="10017761"/>
            </a:xfrm>
            <a:prstGeom prst="rect">
              <a:avLst/>
            </a:prstGeom>
          </p:spPr>
        </p:pic>
      </p:grpSp>
      <p:pic>
        <p:nvPicPr>
          <p:cNvPr id="6" name="Picture 6"/>
          <p:cNvPicPr>
            <a:picLocks noChangeAspect="1"/>
          </p:cNvPicPr>
          <p:nvPr/>
        </p:nvPicPr>
        <p:blipFill>
          <a:blip r:embed="rId5"/>
          <a:srcRect l="1110" r="2779" b="13492"/>
          <a:stretch>
            <a:fillRect/>
          </a:stretch>
        </p:blipFill>
        <p:spPr>
          <a:xfrm>
            <a:off x="4877326" y="-14302"/>
            <a:ext cx="13410674" cy="2787982"/>
          </a:xfrm>
          <a:prstGeom prst="rect">
            <a:avLst/>
          </a:prstGeom>
        </p:spPr>
      </p:pic>
      <p:sp>
        <p:nvSpPr>
          <p:cNvPr id="7" name="TextBox 7"/>
          <p:cNvSpPr txBox="1"/>
          <p:nvPr/>
        </p:nvSpPr>
        <p:spPr>
          <a:xfrm>
            <a:off x="6826686" y="3031801"/>
            <a:ext cx="10952939" cy="8054848"/>
          </a:xfrm>
          <a:prstGeom prst="rect">
            <a:avLst/>
          </a:prstGeom>
        </p:spPr>
        <p:txBody>
          <a:bodyPr lIns="0" tIns="0" rIns="0" bIns="0" rtlCol="0" anchor="t">
            <a:spAutoFit/>
          </a:bodyPr>
          <a:lstStyle/>
          <a:p>
            <a:pPr marL="626107" lvl="1" indent="-313054">
              <a:lnSpc>
                <a:spcPts val="4030"/>
              </a:lnSpc>
              <a:buFont typeface="Arial"/>
              <a:buChar char="•"/>
            </a:pPr>
            <a:r>
              <a:rPr lang="en-US" sz="2899" spc="72">
                <a:solidFill>
                  <a:srgbClr val="887595"/>
                </a:solidFill>
                <a:latin typeface="Times Neue Roman"/>
              </a:rPr>
              <a:t>The Candidate who have Joined Late to Interview are having the higest chances of Not Considering </a:t>
            </a:r>
          </a:p>
          <a:p>
            <a:pPr marL="626107" lvl="1" indent="-313054">
              <a:lnSpc>
                <a:spcPts val="4030"/>
              </a:lnSpc>
              <a:buFont typeface="Arial"/>
              <a:buChar char="•"/>
            </a:pPr>
            <a:r>
              <a:rPr lang="en-US" sz="2899" spc="72">
                <a:solidFill>
                  <a:srgbClr val="887595"/>
                </a:solidFill>
                <a:latin typeface="Times Neue Roman"/>
              </a:rPr>
              <a:t>They have asked minimum 2 Questions and Maximum 7 Questions in the Interview</a:t>
            </a:r>
          </a:p>
          <a:p>
            <a:pPr marL="626107" lvl="1" indent="-313054">
              <a:lnSpc>
                <a:spcPts val="4030"/>
              </a:lnSpc>
              <a:buFont typeface="Arial"/>
              <a:buChar char="•"/>
            </a:pPr>
            <a:r>
              <a:rPr lang="en-US" sz="2899" spc="72">
                <a:solidFill>
                  <a:srgbClr val="887595"/>
                </a:solidFill>
                <a:latin typeface="Times Neue Roman"/>
              </a:rPr>
              <a:t>Speak to Listen Ratio Candidate and Speak to Listen Ratio  Interviewer are highly correlated so we can keep any one feature </a:t>
            </a:r>
          </a:p>
          <a:p>
            <a:pPr marL="626107" lvl="1" indent="-313054">
              <a:lnSpc>
                <a:spcPts val="4030"/>
              </a:lnSpc>
              <a:buFont typeface="Arial"/>
              <a:buChar char="•"/>
            </a:pPr>
            <a:r>
              <a:rPr lang="en-US" sz="2899" spc="72">
                <a:solidFill>
                  <a:srgbClr val="887595"/>
                </a:solidFill>
                <a:latin typeface="Times Neue Roman"/>
              </a:rPr>
              <a:t>The Interview Id and Candidate Id  are unique so we can drop them it is not impacting much for the prediction</a:t>
            </a:r>
          </a:p>
          <a:p>
            <a:pPr marL="626107" lvl="1" indent="-313054">
              <a:lnSpc>
                <a:spcPts val="4030"/>
              </a:lnSpc>
              <a:buFont typeface="Arial"/>
              <a:buChar char="•"/>
            </a:pPr>
            <a:r>
              <a:rPr lang="en-US" sz="2899" spc="72">
                <a:solidFill>
                  <a:srgbClr val="887595"/>
                </a:solidFill>
                <a:latin typeface="Times Neue Roman"/>
              </a:rPr>
              <a:t>Only Late Joining Time Candidate [L.J.T.C] is contributing More than 50% of information</a:t>
            </a:r>
          </a:p>
          <a:p>
            <a:pPr marL="626107" lvl="1" indent="-313054">
              <a:lnSpc>
                <a:spcPts val="4030"/>
              </a:lnSpc>
              <a:buFont typeface="Arial"/>
              <a:buChar char="•"/>
            </a:pPr>
            <a:r>
              <a:rPr lang="en-US" sz="2899" spc="72">
                <a:solidFill>
                  <a:srgbClr val="887595"/>
                </a:solidFill>
                <a:latin typeface="Times Neue Roman"/>
              </a:rPr>
              <a:t>By selecting Importating Features based on RandomForest we got 5 Features which are contributing more to predict the status [Those are 'L.M.C', 'L.J.T.C', 'N.I.C', 'S.P.C', 'Interview duration] these 5 features are giving you more than 95% of model accuracy </a:t>
            </a:r>
          </a:p>
          <a:p>
            <a:pPr>
              <a:lnSpc>
                <a:spcPts val="4030"/>
              </a:lnSpc>
            </a:pPr>
            <a:endParaRPr lang="en-US" sz="2899" spc="72">
              <a:solidFill>
                <a:srgbClr val="887595"/>
              </a:solidFill>
              <a:latin typeface="Times Neue Roman"/>
            </a:endParaRPr>
          </a:p>
          <a:p>
            <a:pPr>
              <a:lnSpc>
                <a:spcPts val="4030"/>
              </a:lnSpc>
            </a:pPr>
            <a:endParaRPr lang="en-US" sz="2899" spc="72">
              <a:solidFill>
                <a:srgbClr val="887595"/>
              </a:solidFill>
              <a:latin typeface="Times Neue Roman"/>
            </a:endParaRPr>
          </a:p>
        </p:txBody>
      </p:sp>
      <p:sp>
        <p:nvSpPr>
          <p:cNvPr id="8" name="TextBox 8"/>
          <p:cNvSpPr txBox="1"/>
          <p:nvPr/>
        </p:nvSpPr>
        <p:spPr>
          <a:xfrm>
            <a:off x="0" y="704850"/>
            <a:ext cx="4877326" cy="1079501"/>
          </a:xfrm>
          <a:prstGeom prst="rect">
            <a:avLst/>
          </a:prstGeom>
        </p:spPr>
        <p:txBody>
          <a:bodyPr lIns="0" tIns="0" rIns="0" bIns="0" rtlCol="0" anchor="t">
            <a:spAutoFit/>
          </a:bodyPr>
          <a:lstStyle/>
          <a:p>
            <a:pPr algn="ctr">
              <a:lnSpc>
                <a:spcPts val="9499"/>
              </a:lnSpc>
            </a:pPr>
            <a:r>
              <a:rPr lang="en-US" sz="4999" spc="99">
                <a:solidFill>
                  <a:srgbClr val="263F6B"/>
                </a:solidFill>
                <a:latin typeface="Montserrat Extra-Bold"/>
              </a:rPr>
              <a:t>Key Findings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rot="-1753206">
            <a:off x="-1113304" y="4354356"/>
            <a:ext cx="25783492" cy="9586163"/>
          </a:xfrm>
          <a:prstGeom prst="rect">
            <a:avLst/>
          </a:prstGeom>
          <a:solidFill>
            <a:srgbClr val="545454">
              <a:alpha val="4706"/>
            </a:srgbClr>
          </a:solidFill>
        </p:spPr>
      </p:sp>
      <p:sp>
        <p:nvSpPr>
          <p:cNvPr id="3" name="TextBox 3"/>
          <p:cNvSpPr txBox="1"/>
          <p:nvPr/>
        </p:nvSpPr>
        <p:spPr>
          <a:xfrm>
            <a:off x="1827653" y="3634355"/>
            <a:ext cx="6970790" cy="1766207"/>
          </a:xfrm>
          <a:prstGeom prst="rect">
            <a:avLst/>
          </a:prstGeom>
        </p:spPr>
        <p:txBody>
          <a:bodyPr lIns="0" tIns="0" rIns="0" bIns="0" rtlCol="0" anchor="t">
            <a:spAutoFit/>
          </a:bodyPr>
          <a:lstStyle/>
          <a:p>
            <a:pPr>
              <a:lnSpc>
                <a:spcPts val="6824"/>
              </a:lnSpc>
            </a:pPr>
            <a:r>
              <a:rPr lang="en-US" sz="6964" spc="-410">
                <a:solidFill>
                  <a:srgbClr val="263F6B"/>
                </a:solidFill>
                <a:latin typeface="Montserrat Extra-Bold Italics"/>
              </a:rPr>
              <a:t>MODEL COMPARISION</a:t>
            </a:r>
          </a:p>
        </p:txBody>
      </p:sp>
      <p:sp>
        <p:nvSpPr>
          <p:cNvPr id="4" name="TextBox 4"/>
          <p:cNvSpPr txBox="1"/>
          <p:nvPr/>
        </p:nvSpPr>
        <p:spPr>
          <a:xfrm>
            <a:off x="1827653" y="5929654"/>
            <a:ext cx="5884103" cy="1299354"/>
          </a:xfrm>
          <a:prstGeom prst="rect">
            <a:avLst/>
          </a:prstGeom>
        </p:spPr>
        <p:txBody>
          <a:bodyPr lIns="0" tIns="0" rIns="0" bIns="0" rtlCol="0" anchor="t">
            <a:spAutoFit/>
          </a:bodyPr>
          <a:lstStyle/>
          <a:p>
            <a:pPr>
              <a:lnSpc>
                <a:spcPts val="3495"/>
              </a:lnSpc>
            </a:pPr>
            <a:r>
              <a:rPr lang="en-US" sz="2688" spc="53">
                <a:solidFill>
                  <a:srgbClr val="263F6B"/>
                </a:solidFill>
                <a:latin typeface="Times Neue Roman"/>
              </a:rPr>
              <a:t>By comparing with all the Algorithm SVM[Support Vector Machine] (Linear)</a:t>
            </a:r>
          </a:p>
          <a:p>
            <a:pPr>
              <a:lnSpc>
                <a:spcPts val="3495"/>
              </a:lnSpc>
              <a:spcBef>
                <a:spcPct val="0"/>
              </a:spcBef>
            </a:pPr>
            <a:r>
              <a:rPr lang="en-US" sz="2688" spc="53">
                <a:solidFill>
                  <a:srgbClr val="263F6B"/>
                </a:solidFill>
                <a:latin typeface="Times Neue Roman"/>
              </a:rPr>
              <a:t>is giving you the higest accuracy </a:t>
            </a:r>
          </a:p>
        </p:txBody>
      </p:sp>
      <p:grpSp>
        <p:nvGrpSpPr>
          <p:cNvPr id="5" name="Group 5"/>
          <p:cNvGrpSpPr/>
          <p:nvPr/>
        </p:nvGrpSpPr>
        <p:grpSpPr>
          <a:xfrm>
            <a:off x="7911781" y="853440"/>
            <a:ext cx="8920029" cy="8404860"/>
            <a:chOff x="0" y="0"/>
            <a:chExt cx="11893372" cy="11206480"/>
          </a:xfrm>
        </p:grpSpPr>
        <p:grpSp>
          <p:nvGrpSpPr>
            <p:cNvPr id="6" name="Group 6"/>
            <p:cNvGrpSpPr>
              <a:grpSpLocks noChangeAspect="1"/>
            </p:cNvGrpSpPr>
            <p:nvPr/>
          </p:nvGrpSpPr>
          <p:grpSpPr>
            <a:xfrm>
              <a:off x="1606372" y="238760"/>
              <a:ext cx="10287000" cy="7561125"/>
              <a:chOff x="0" y="0"/>
              <a:chExt cx="10287000" cy="7561125"/>
            </a:xfrm>
          </p:grpSpPr>
        </p:grpSp>
        <p:sp>
          <p:nvSpPr>
            <p:cNvPr id="7" name="TextBox 7"/>
            <p:cNvSpPr txBox="1"/>
            <p:nvPr/>
          </p:nvSpPr>
          <p:spPr>
            <a:xfrm rot="-2700000">
              <a:off x="-423672" y="9368468"/>
              <a:ext cx="3953867" cy="515620"/>
            </a:xfrm>
            <a:prstGeom prst="rect">
              <a:avLst/>
            </a:prstGeom>
          </p:spPr>
          <p:txBody>
            <a:bodyPr lIns="0" tIns="0" rIns="0" bIns="0" rtlCol="0" anchor="t">
              <a:spAutoFit/>
            </a:bodyPr>
            <a:lstStyle/>
            <a:p>
              <a:pPr algn="ctr">
                <a:lnSpc>
                  <a:spcPts val="3359"/>
                </a:lnSpc>
              </a:pPr>
              <a:r>
                <a:rPr lang="en-US" sz="2400">
                  <a:solidFill>
                    <a:srgbClr val="000000"/>
                  </a:solidFill>
                  <a:latin typeface="Montserrat"/>
                </a:rPr>
                <a:t>Logistic Regression</a:t>
              </a:r>
            </a:p>
          </p:txBody>
        </p:sp>
        <p:sp>
          <p:nvSpPr>
            <p:cNvPr id="8" name="TextBox 8"/>
            <p:cNvSpPr txBox="1"/>
            <p:nvPr/>
          </p:nvSpPr>
          <p:spPr>
            <a:xfrm rot="-2700000">
              <a:off x="2889033" y="9088186"/>
              <a:ext cx="3161109" cy="515620"/>
            </a:xfrm>
            <a:prstGeom prst="rect">
              <a:avLst/>
            </a:prstGeom>
          </p:spPr>
          <p:txBody>
            <a:bodyPr lIns="0" tIns="0" rIns="0" bIns="0" rtlCol="0" anchor="t">
              <a:spAutoFit/>
            </a:bodyPr>
            <a:lstStyle/>
            <a:p>
              <a:pPr algn="ctr">
                <a:lnSpc>
                  <a:spcPts val="3359"/>
                </a:lnSpc>
              </a:pPr>
              <a:r>
                <a:rPr lang="en-US" sz="2400">
                  <a:solidFill>
                    <a:srgbClr val="000000"/>
                  </a:solidFill>
                  <a:latin typeface="Montserrat"/>
                </a:rPr>
                <a:t>Random Forest</a:t>
              </a:r>
            </a:p>
          </p:txBody>
        </p:sp>
        <p:sp>
          <p:nvSpPr>
            <p:cNvPr id="9" name="TextBox 9"/>
            <p:cNvSpPr txBox="1"/>
            <p:nvPr/>
          </p:nvSpPr>
          <p:spPr>
            <a:xfrm rot="-2700000">
              <a:off x="7412445" y="8306412"/>
              <a:ext cx="949920" cy="515620"/>
            </a:xfrm>
            <a:prstGeom prst="rect">
              <a:avLst/>
            </a:prstGeom>
          </p:spPr>
          <p:txBody>
            <a:bodyPr lIns="0" tIns="0" rIns="0" bIns="0" rtlCol="0" anchor="t">
              <a:spAutoFit/>
            </a:bodyPr>
            <a:lstStyle/>
            <a:p>
              <a:pPr algn="ctr">
                <a:lnSpc>
                  <a:spcPts val="3359"/>
                </a:lnSpc>
              </a:pPr>
              <a:r>
                <a:rPr lang="en-US" sz="2400">
                  <a:solidFill>
                    <a:srgbClr val="000000"/>
                  </a:solidFill>
                  <a:latin typeface="Montserrat"/>
                </a:rPr>
                <a:t>KNN</a:t>
              </a:r>
            </a:p>
          </p:txBody>
        </p:sp>
        <p:sp>
          <p:nvSpPr>
            <p:cNvPr id="10" name="TextBox 10"/>
            <p:cNvSpPr txBox="1"/>
            <p:nvPr/>
          </p:nvSpPr>
          <p:spPr>
            <a:xfrm rot="-2700000">
              <a:off x="8667558" y="8878413"/>
              <a:ext cx="2567781" cy="515620"/>
            </a:xfrm>
            <a:prstGeom prst="rect">
              <a:avLst/>
            </a:prstGeom>
          </p:spPr>
          <p:txBody>
            <a:bodyPr lIns="0" tIns="0" rIns="0" bIns="0" rtlCol="0" anchor="t">
              <a:spAutoFit/>
            </a:bodyPr>
            <a:lstStyle/>
            <a:p>
              <a:pPr algn="ctr">
                <a:lnSpc>
                  <a:spcPts val="3359"/>
                </a:lnSpc>
              </a:pPr>
              <a:r>
                <a:rPr lang="en-US" sz="2400">
                  <a:solidFill>
                    <a:srgbClr val="000000"/>
                  </a:solidFill>
                  <a:latin typeface="Montserrat"/>
                </a:rPr>
                <a:t>SVM (Linear)</a:t>
              </a:r>
            </a:p>
          </p:txBody>
        </p:sp>
        <p:grpSp>
          <p:nvGrpSpPr>
            <p:cNvPr id="11" name="Group 11"/>
            <p:cNvGrpSpPr>
              <a:grpSpLocks noChangeAspect="1"/>
            </p:cNvGrpSpPr>
            <p:nvPr/>
          </p:nvGrpSpPr>
          <p:grpSpPr>
            <a:xfrm>
              <a:off x="1606372" y="238760"/>
              <a:ext cx="10287000" cy="7561125"/>
              <a:chOff x="0" y="0"/>
              <a:chExt cx="10287000" cy="7561125"/>
            </a:xfrm>
          </p:grpSpPr>
          <p:sp>
            <p:nvSpPr>
              <p:cNvPr id="12" name="Freeform 12"/>
              <p:cNvSpPr/>
              <p:nvPr/>
            </p:nvSpPr>
            <p:spPr>
              <a:xfrm>
                <a:off x="0" y="-6350"/>
                <a:ext cx="10287000" cy="12700"/>
              </a:xfrm>
              <a:custGeom>
                <a:avLst/>
                <a:gdLst/>
                <a:ahLst/>
                <a:cxnLst/>
                <a:rect l="l" t="t" r="r" b="b"/>
                <a:pathLst>
                  <a:path w="10287000" h="12700">
                    <a:moveTo>
                      <a:pt x="0" y="0"/>
                    </a:moveTo>
                    <a:lnTo>
                      <a:pt x="10287000" y="0"/>
                    </a:lnTo>
                    <a:lnTo>
                      <a:pt x="10287000" y="12700"/>
                    </a:lnTo>
                    <a:lnTo>
                      <a:pt x="0" y="12700"/>
                    </a:lnTo>
                    <a:close/>
                  </a:path>
                </a:pathLst>
              </a:custGeom>
              <a:solidFill>
                <a:srgbClr val="000000"/>
              </a:solidFill>
            </p:spPr>
          </p:sp>
          <p:sp>
            <p:nvSpPr>
              <p:cNvPr id="13" name="Freeform 13"/>
              <p:cNvSpPr/>
              <p:nvPr/>
            </p:nvSpPr>
            <p:spPr>
              <a:xfrm>
                <a:off x="0" y="1883931"/>
                <a:ext cx="10287000" cy="12700"/>
              </a:xfrm>
              <a:custGeom>
                <a:avLst/>
                <a:gdLst/>
                <a:ahLst/>
                <a:cxnLst/>
                <a:rect l="l" t="t" r="r" b="b"/>
                <a:pathLst>
                  <a:path w="10287000" h="12700">
                    <a:moveTo>
                      <a:pt x="0" y="0"/>
                    </a:moveTo>
                    <a:lnTo>
                      <a:pt x="10287000" y="0"/>
                    </a:lnTo>
                    <a:lnTo>
                      <a:pt x="10287000" y="12700"/>
                    </a:lnTo>
                    <a:lnTo>
                      <a:pt x="0" y="12700"/>
                    </a:lnTo>
                    <a:close/>
                  </a:path>
                </a:pathLst>
              </a:custGeom>
              <a:solidFill>
                <a:srgbClr val="000000"/>
              </a:solidFill>
            </p:spPr>
          </p:sp>
          <p:sp>
            <p:nvSpPr>
              <p:cNvPr id="14" name="Freeform 14"/>
              <p:cNvSpPr/>
              <p:nvPr/>
            </p:nvSpPr>
            <p:spPr>
              <a:xfrm>
                <a:off x="0" y="3774212"/>
                <a:ext cx="10287000" cy="12700"/>
              </a:xfrm>
              <a:custGeom>
                <a:avLst/>
                <a:gdLst/>
                <a:ahLst/>
                <a:cxnLst/>
                <a:rect l="l" t="t" r="r" b="b"/>
                <a:pathLst>
                  <a:path w="10287000" h="12700">
                    <a:moveTo>
                      <a:pt x="0" y="0"/>
                    </a:moveTo>
                    <a:lnTo>
                      <a:pt x="10287000" y="0"/>
                    </a:lnTo>
                    <a:lnTo>
                      <a:pt x="10287000" y="12700"/>
                    </a:lnTo>
                    <a:lnTo>
                      <a:pt x="0" y="12700"/>
                    </a:lnTo>
                    <a:close/>
                  </a:path>
                </a:pathLst>
              </a:custGeom>
              <a:solidFill>
                <a:srgbClr val="000000"/>
              </a:solidFill>
            </p:spPr>
          </p:sp>
          <p:sp>
            <p:nvSpPr>
              <p:cNvPr id="15" name="Freeform 15"/>
              <p:cNvSpPr/>
              <p:nvPr/>
            </p:nvSpPr>
            <p:spPr>
              <a:xfrm>
                <a:off x="0" y="5664494"/>
                <a:ext cx="10287000" cy="12700"/>
              </a:xfrm>
              <a:custGeom>
                <a:avLst/>
                <a:gdLst/>
                <a:ahLst/>
                <a:cxnLst/>
                <a:rect l="l" t="t" r="r" b="b"/>
                <a:pathLst>
                  <a:path w="10287000" h="12700">
                    <a:moveTo>
                      <a:pt x="0" y="0"/>
                    </a:moveTo>
                    <a:lnTo>
                      <a:pt x="10287000" y="0"/>
                    </a:lnTo>
                    <a:lnTo>
                      <a:pt x="10287000" y="12700"/>
                    </a:lnTo>
                    <a:lnTo>
                      <a:pt x="0" y="12700"/>
                    </a:lnTo>
                    <a:close/>
                  </a:path>
                </a:pathLst>
              </a:custGeom>
              <a:solidFill>
                <a:srgbClr val="000000"/>
              </a:solidFill>
            </p:spPr>
          </p:sp>
          <p:sp>
            <p:nvSpPr>
              <p:cNvPr id="16" name="Freeform 16"/>
              <p:cNvSpPr/>
              <p:nvPr/>
            </p:nvSpPr>
            <p:spPr>
              <a:xfrm>
                <a:off x="0" y="7554775"/>
                <a:ext cx="10287000" cy="12700"/>
              </a:xfrm>
              <a:custGeom>
                <a:avLst/>
                <a:gdLst/>
                <a:ahLst/>
                <a:cxnLst/>
                <a:rect l="l" t="t" r="r" b="b"/>
                <a:pathLst>
                  <a:path w="10287000" h="12700">
                    <a:moveTo>
                      <a:pt x="0" y="0"/>
                    </a:moveTo>
                    <a:lnTo>
                      <a:pt x="10287000" y="0"/>
                    </a:lnTo>
                    <a:lnTo>
                      <a:pt x="10287000" y="12700"/>
                    </a:lnTo>
                    <a:lnTo>
                      <a:pt x="0" y="12700"/>
                    </a:lnTo>
                    <a:close/>
                  </a:path>
                </a:pathLst>
              </a:custGeom>
              <a:solidFill>
                <a:srgbClr val="000000"/>
              </a:solidFill>
            </p:spPr>
          </p:sp>
        </p:grpSp>
        <p:sp>
          <p:nvSpPr>
            <p:cNvPr id="17" name="TextBox 17"/>
            <p:cNvSpPr txBox="1"/>
            <p:nvPr/>
          </p:nvSpPr>
          <p:spPr>
            <a:xfrm>
              <a:off x="611803" y="-38100"/>
              <a:ext cx="791369" cy="515620"/>
            </a:xfrm>
            <a:prstGeom prst="rect">
              <a:avLst/>
            </a:prstGeom>
          </p:spPr>
          <p:txBody>
            <a:bodyPr lIns="0" tIns="0" rIns="0" bIns="0" rtlCol="0" anchor="t">
              <a:spAutoFit/>
            </a:bodyPr>
            <a:lstStyle/>
            <a:p>
              <a:pPr algn="r">
                <a:lnSpc>
                  <a:spcPts val="3359"/>
                </a:lnSpc>
              </a:pPr>
              <a:r>
                <a:rPr lang="en-US" sz="2400">
                  <a:solidFill>
                    <a:srgbClr val="000000"/>
                  </a:solidFill>
                  <a:latin typeface="Montserrat"/>
                </a:rPr>
                <a:t>100 </a:t>
              </a:r>
            </a:p>
          </p:txBody>
        </p:sp>
        <p:sp>
          <p:nvSpPr>
            <p:cNvPr id="18" name="TextBox 18"/>
            <p:cNvSpPr txBox="1"/>
            <p:nvPr/>
          </p:nvSpPr>
          <p:spPr>
            <a:xfrm>
              <a:off x="827108" y="1852181"/>
              <a:ext cx="576064" cy="515620"/>
            </a:xfrm>
            <a:prstGeom prst="rect">
              <a:avLst/>
            </a:prstGeom>
          </p:spPr>
          <p:txBody>
            <a:bodyPr lIns="0" tIns="0" rIns="0" bIns="0" rtlCol="0" anchor="t">
              <a:spAutoFit/>
            </a:bodyPr>
            <a:lstStyle/>
            <a:p>
              <a:pPr algn="r">
                <a:lnSpc>
                  <a:spcPts val="3359"/>
                </a:lnSpc>
              </a:pPr>
              <a:r>
                <a:rPr lang="en-US" sz="2400">
                  <a:solidFill>
                    <a:srgbClr val="000000"/>
                  </a:solidFill>
                  <a:latin typeface="Montserrat"/>
                </a:rPr>
                <a:t>75 </a:t>
              </a:r>
            </a:p>
          </p:txBody>
        </p:sp>
        <p:sp>
          <p:nvSpPr>
            <p:cNvPr id="19" name="TextBox 19"/>
            <p:cNvSpPr txBox="1"/>
            <p:nvPr/>
          </p:nvSpPr>
          <p:spPr>
            <a:xfrm>
              <a:off x="797541" y="3742462"/>
              <a:ext cx="605631" cy="515620"/>
            </a:xfrm>
            <a:prstGeom prst="rect">
              <a:avLst/>
            </a:prstGeom>
          </p:spPr>
          <p:txBody>
            <a:bodyPr lIns="0" tIns="0" rIns="0" bIns="0" rtlCol="0" anchor="t">
              <a:spAutoFit/>
            </a:bodyPr>
            <a:lstStyle/>
            <a:p>
              <a:pPr algn="r">
                <a:lnSpc>
                  <a:spcPts val="3359"/>
                </a:lnSpc>
              </a:pPr>
              <a:r>
                <a:rPr lang="en-US" sz="2400">
                  <a:solidFill>
                    <a:srgbClr val="000000"/>
                  </a:solidFill>
                  <a:latin typeface="Montserrat"/>
                </a:rPr>
                <a:t>50 </a:t>
              </a:r>
            </a:p>
          </p:txBody>
        </p:sp>
        <p:sp>
          <p:nvSpPr>
            <p:cNvPr id="20" name="TextBox 20"/>
            <p:cNvSpPr txBox="1"/>
            <p:nvPr/>
          </p:nvSpPr>
          <p:spPr>
            <a:xfrm>
              <a:off x="835641" y="5632744"/>
              <a:ext cx="567531" cy="515620"/>
            </a:xfrm>
            <a:prstGeom prst="rect">
              <a:avLst/>
            </a:prstGeom>
          </p:spPr>
          <p:txBody>
            <a:bodyPr lIns="0" tIns="0" rIns="0" bIns="0" rtlCol="0" anchor="t">
              <a:spAutoFit/>
            </a:bodyPr>
            <a:lstStyle/>
            <a:p>
              <a:pPr algn="r">
                <a:lnSpc>
                  <a:spcPts val="3359"/>
                </a:lnSpc>
              </a:pPr>
              <a:r>
                <a:rPr lang="en-US" sz="2400">
                  <a:solidFill>
                    <a:srgbClr val="000000"/>
                  </a:solidFill>
                  <a:latin typeface="Montserrat"/>
                </a:rPr>
                <a:t>25 </a:t>
              </a:r>
            </a:p>
          </p:txBody>
        </p:sp>
        <p:sp>
          <p:nvSpPr>
            <p:cNvPr id="21" name="TextBox 21"/>
            <p:cNvSpPr txBox="1"/>
            <p:nvPr/>
          </p:nvSpPr>
          <p:spPr>
            <a:xfrm>
              <a:off x="1027530" y="7523025"/>
              <a:ext cx="375642" cy="515620"/>
            </a:xfrm>
            <a:prstGeom prst="rect">
              <a:avLst/>
            </a:prstGeom>
          </p:spPr>
          <p:txBody>
            <a:bodyPr lIns="0" tIns="0" rIns="0" bIns="0" rtlCol="0" anchor="t">
              <a:spAutoFit/>
            </a:bodyPr>
            <a:lstStyle/>
            <a:p>
              <a:pPr algn="r">
                <a:lnSpc>
                  <a:spcPts val="3359"/>
                </a:lnSpc>
              </a:pPr>
              <a:r>
                <a:rPr lang="en-US" sz="2400">
                  <a:solidFill>
                    <a:srgbClr val="000000"/>
                  </a:solidFill>
                  <a:latin typeface="Montserrat"/>
                </a:rPr>
                <a:t>0 </a:t>
              </a:r>
            </a:p>
          </p:txBody>
        </p:sp>
        <p:grpSp>
          <p:nvGrpSpPr>
            <p:cNvPr id="22" name="Group 22"/>
            <p:cNvGrpSpPr>
              <a:grpSpLocks noChangeAspect="1"/>
            </p:cNvGrpSpPr>
            <p:nvPr/>
          </p:nvGrpSpPr>
          <p:grpSpPr>
            <a:xfrm>
              <a:off x="1606372" y="238760"/>
              <a:ext cx="10287000" cy="7561125"/>
              <a:chOff x="0" y="0"/>
              <a:chExt cx="10287000" cy="7561125"/>
            </a:xfrm>
          </p:grpSpPr>
          <p:sp>
            <p:nvSpPr>
              <p:cNvPr id="23" name="Freeform 23"/>
              <p:cNvSpPr/>
              <p:nvPr/>
            </p:nvSpPr>
            <p:spPr>
              <a:xfrm>
                <a:off x="0" y="447318"/>
                <a:ext cx="2378869" cy="7113807"/>
              </a:xfrm>
              <a:custGeom>
                <a:avLst/>
                <a:gdLst/>
                <a:ahLst/>
                <a:cxnLst/>
                <a:rect l="l" t="t" r="r" b="b"/>
                <a:pathLst>
                  <a:path w="2378869" h="7113807">
                    <a:moveTo>
                      <a:pt x="0" y="7113807"/>
                    </a:moveTo>
                    <a:lnTo>
                      <a:pt x="0" y="190309"/>
                    </a:lnTo>
                    <a:cubicBezTo>
                      <a:pt x="0" y="85204"/>
                      <a:pt x="85204" y="0"/>
                      <a:pt x="190309" y="0"/>
                    </a:cubicBezTo>
                    <a:lnTo>
                      <a:pt x="2188559" y="0"/>
                    </a:lnTo>
                    <a:cubicBezTo>
                      <a:pt x="2293664" y="0"/>
                      <a:pt x="2378869" y="85204"/>
                      <a:pt x="2378869" y="190309"/>
                    </a:cubicBezTo>
                    <a:lnTo>
                      <a:pt x="2378869" y="7113807"/>
                    </a:lnTo>
                    <a:close/>
                  </a:path>
                </a:pathLst>
              </a:custGeom>
              <a:solidFill>
                <a:srgbClr val="263F6B"/>
              </a:solidFill>
            </p:spPr>
          </p:sp>
          <p:sp>
            <p:nvSpPr>
              <p:cNvPr id="24" name="Freeform 24"/>
              <p:cNvSpPr/>
              <p:nvPr/>
            </p:nvSpPr>
            <p:spPr>
              <a:xfrm>
                <a:off x="2636044" y="749762"/>
                <a:ext cx="2378869" cy="6811362"/>
              </a:xfrm>
              <a:custGeom>
                <a:avLst/>
                <a:gdLst/>
                <a:ahLst/>
                <a:cxnLst/>
                <a:rect l="l" t="t" r="r" b="b"/>
                <a:pathLst>
                  <a:path w="2378869" h="6811362">
                    <a:moveTo>
                      <a:pt x="0" y="6811363"/>
                    </a:moveTo>
                    <a:lnTo>
                      <a:pt x="0" y="190310"/>
                    </a:lnTo>
                    <a:cubicBezTo>
                      <a:pt x="0" y="139837"/>
                      <a:pt x="20050" y="91431"/>
                      <a:pt x="55740" y="55741"/>
                    </a:cubicBezTo>
                    <a:cubicBezTo>
                      <a:pt x="91430" y="20051"/>
                      <a:pt x="139836" y="0"/>
                      <a:pt x="190309" y="0"/>
                    </a:cubicBezTo>
                    <a:lnTo>
                      <a:pt x="2188559" y="0"/>
                    </a:lnTo>
                    <a:cubicBezTo>
                      <a:pt x="2293664" y="1"/>
                      <a:pt x="2378868" y="85205"/>
                      <a:pt x="2378868" y="190310"/>
                    </a:cubicBezTo>
                    <a:lnTo>
                      <a:pt x="2378868" y="6811363"/>
                    </a:lnTo>
                    <a:close/>
                  </a:path>
                </a:pathLst>
              </a:custGeom>
              <a:solidFill>
                <a:srgbClr val="263F6B"/>
              </a:solidFill>
            </p:spPr>
          </p:sp>
          <p:sp>
            <p:nvSpPr>
              <p:cNvPr id="25" name="Freeform 25"/>
              <p:cNvSpPr/>
              <p:nvPr/>
            </p:nvSpPr>
            <p:spPr>
              <a:xfrm>
                <a:off x="5272088" y="598540"/>
                <a:ext cx="2378869" cy="6962585"/>
              </a:xfrm>
              <a:custGeom>
                <a:avLst/>
                <a:gdLst/>
                <a:ahLst/>
                <a:cxnLst/>
                <a:rect l="l" t="t" r="r" b="b"/>
                <a:pathLst>
                  <a:path w="2378869" h="6962585">
                    <a:moveTo>
                      <a:pt x="0" y="6962585"/>
                    </a:moveTo>
                    <a:lnTo>
                      <a:pt x="0" y="190309"/>
                    </a:lnTo>
                    <a:cubicBezTo>
                      <a:pt x="0" y="85205"/>
                      <a:pt x="85204" y="0"/>
                      <a:pt x="190309" y="0"/>
                    </a:cubicBezTo>
                    <a:lnTo>
                      <a:pt x="2188559" y="0"/>
                    </a:lnTo>
                    <a:cubicBezTo>
                      <a:pt x="2293664" y="0"/>
                      <a:pt x="2378868" y="85205"/>
                      <a:pt x="2378868" y="190309"/>
                    </a:cubicBezTo>
                    <a:lnTo>
                      <a:pt x="2378868" y="6962585"/>
                    </a:lnTo>
                    <a:close/>
                  </a:path>
                </a:pathLst>
              </a:custGeom>
              <a:solidFill>
                <a:srgbClr val="263F6B"/>
              </a:solidFill>
            </p:spPr>
          </p:sp>
          <p:sp>
            <p:nvSpPr>
              <p:cNvPr id="26" name="Freeform 26"/>
              <p:cNvSpPr/>
              <p:nvPr/>
            </p:nvSpPr>
            <p:spPr>
              <a:xfrm>
                <a:off x="7908131" y="206874"/>
                <a:ext cx="2378869" cy="7354251"/>
              </a:xfrm>
              <a:custGeom>
                <a:avLst/>
                <a:gdLst/>
                <a:ahLst/>
                <a:cxnLst/>
                <a:rect l="l" t="t" r="r" b="b"/>
                <a:pathLst>
                  <a:path w="2378869" h="7354251">
                    <a:moveTo>
                      <a:pt x="0" y="7354251"/>
                    </a:moveTo>
                    <a:lnTo>
                      <a:pt x="0" y="190309"/>
                    </a:lnTo>
                    <a:cubicBezTo>
                      <a:pt x="0" y="85204"/>
                      <a:pt x="85204" y="0"/>
                      <a:pt x="190310" y="0"/>
                    </a:cubicBezTo>
                    <a:lnTo>
                      <a:pt x="2188560" y="0"/>
                    </a:lnTo>
                    <a:cubicBezTo>
                      <a:pt x="2293665" y="0"/>
                      <a:pt x="2378869" y="85204"/>
                      <a:pt x="2378869" y="190309"/>
                    </a:cubicBezTo>
                    <a:lnTo>
                      <a:pt x="2378869" y="7354251"/>
                    </a:lnTo>
                    <a:close/>
                  </a:path>
                </a:pathLst>
              </a:custGeom>
              <a:solidFill>
                <a:srgbClr val="263F6B"/>
              </a:solidFill>
            </p:spPr>
          </p:sp>
        </p:grpSp>
      </p:grpSp>
      <p:sp>
        <p:nvSpPr>
          <p:cNvPr id="27" name="AutoShape 27"/>
          <p:cNvSpPr/>
          <p:nvPr/>
        </p:nvSpPr>
        <p:spPr>
          <a:xfrm rot="-8231889">
            <a:off x="-10109114" y="6176620"/>
            <a:ext cx="16230600" cy="10441156"/>
          </a:xfrm>
          <a:prstGeom prst="rect">
            <a:avLst/>
          </a:prstGeom>
          <a:solidFill>
            <a:srgbClr val="213559"/>
          </a:solidFill>
        </p:spPr>
      </p:sp>
      <p:sp>
        <p:nvSpPr>
          <p:cNvPr id="28" name="AutoShape 28"/>
          <p:cNvSpPr/>
          <p:nvPr/>
        </p:nvSpPr>
        <p:spPr>
          <a:xfrm rot="-8231889">
            <a:off x="-10507643" y="6538090"/>
            <a:ext cx="16230600" cy="10441156"/>
          </a:xfrm>
          <a:prstGeom prst="rect">
            <a:avLst/>
          </a:prstGeom>
          <a:solidFill>
            <a:srgbClr val="263F6B"/>
          </a:solidFill>
        </p:spPr>
      </p:sp>
      <p:pic>
        <p:nvPicPr>
          <p:cNvPr id="29" name="Picture 29"/>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28700" y="1028700"/>
            <a:ext cx="1783058" cy="295015"/>
          </a:xfrm>
          <a:prstGeom prst="rect">
            <a:avLst/>
          </a:prstGeom>
        </p:spPr>
      </p:pic>
      <p:pic>
        <p:nvPicPr>
          <p:cNvPr id="30" name="Picture 30"/>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7452893" y="7316416"/>
            <a:ext cx="2556816" cy="2575547"/>
          </a:xfrm>
          <a:prstGeom prst="rect">
            <a:avLst/>
          </a:prstGeom>
        </p:spPr>
      </p:pic>
      <p:pic>
        <p:nvPicPr>
          <p:cNvPr id="31" name="Picture 31"/>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730039" y="1733723"/>
            <a:ext cx="2556816" cy="2575547"/>
          </a:xfrm>
          <a:prstGeom prst="rect">
            <a:avLst/>
          </a:prstGeom>
        </p:spPr>
      </p:pic>
      <p:sp>
        <p:nvSpPr>
          <p:cNvPr id="32" name="AutoShape 32"/>
          <p:cNvSpPr/>
          <p:nvPr/>
        </p:nvSpPr>
        <p:spPr>
          <a:xfrm>
            <a:off x="1827653" y="2945296"/>
            <a:ext cx="1386321" cy="0"/>
          </a:xfrm>
          <a:prstGeom prst="line">
            <a:avLst/>
          </a:prstGeom>
          <a:ln w="76200" cap="flat">
            <a:solidFill>
              <a:srgbClr val="263F6B"/>
            </a:solidFill>
            <a:prstDash val="solid"/>
            <a:headEnd type="none" w="sm" len="sm"/>
            <a:tailEnd type="none" w="sm" len="sm"/>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133</TotalTime>
  <Words>798</Words>
  <Application>Microsoft Office PowerPoint</Application>
  <PresentationFormat>Custom</PresentationFormat>
  <Paragraphs>131</Paragraphs>
  <Slides>10</Slides>
  <Notes>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10</vt:i4>
      </vt:variant>
    </vt:vector>
  </HeadingPairs>
  <TitlesOfParts>
    <vt:vector size="22" baseType="lpstr">
      <vt:lpstr>Montserrat</vt:lpstr>
      <vt:lpstr>Arial</vt:lpstr>
      <vt:lpstr>Montserrat Extra-Bold Italics</vt:lpstr>
      <vt:lpstr>Times Neue Roman Bold</vt:lpstr>
      <vt:lpstr>Arimo</vt:lpstr>
      <vt:lpstr>Times Neue Roman Italics</vt:lpstr>
      <vt:lpstr>Montserrat Extra-Bold</vt:lpstr>
      <vt:lpstr>Open Sans Bold</vt:lpstr>
      <vt:lpstr>Times Neue Roman Bold Italics</vt:lpstr>
      <vt:lpstr>Times Neue Roman</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the Status of the interview</dc:title>
  <dc:creator>HARIKRISHNA KANDUKURU</dc:creator>
  <cp:lastModifiedBy>HARIKRISHNA KANDUKURU</cp:lastModifiedBy>
  <cp:revision>4</cp:revision>
  <dcterms:created xsi:type="dcterms:W3CDTF">2006-08-16T00:00:00Z</dcterms:created>
  <dcterms:modified xsi:type="dcterms:W3CDTF">2024-02-06T13:40:23Z</dcterms:modified>
  <dc:identifier>DAFA8aquz1c</dc:identifier>
</cp:coreProperties>
</file>